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309" r:id="rId3"/>
    <p:sldId id="275" r:id="rId4"/>
    <p:sldId id="273" r:id="rId5"/>
    <p:sldId id="308" r:id="rId6"/>
    <p:sldId id="271" r:id="rId7"/>
    <p:sldId id="259" r:id="rId8"/>
    <p:sldId id="306" r:id="rId9"/>
    <p:sldId id="267" r:id="rId10"/>
    <p:sldId id="268" r:id="rId11"/>
    <p:sldId id="270" r:id="rId12"/>
    <p:sldId id="269" r:id="rId13"/>
    <p:sldId id="307" r:id="rId14"/>
    <p:sldId id="257" r:id="rId15"/>
    <p:sldId id="264" r:id="rId16"/>
    <p:sldId id="260" r:id="rId17"/>
    <p:sldId id="303" r:id="rId18"/>
    <p:sldId id="284" r:id="rId19"/>
    <p:sldId id="304" r:id="rId20"/>
    <p:sldId id="289" r:id="rId21"/>
    <p:sldId id="300" r:id="rId22"/>
    <p:sldId id="301" r:id="rId23"/>
    <p:sldId id="282" r:id="rId24"/>
    <p:sldId id="290" r:id="rId25"/>
    <p:sldId id="302" r:id="rId26"/>
    <p:sldId id="277" r:id="rId27"/>
    <p:sldId id="280" r:id="rId28"/>
    <p:sldId id="292" r:id="rId29"/>
    <p:sldId id="288" r:id="rId30"/>
    <p:sldId id="274" r:id="rId31"/>
    <p:sldId id="310" r:id="rId32"/>
    <p:sldId id="263" r:id="rId33"/>
    <p:sldId id="305" r:id="rId34"/>
    <p:sldId id="26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F0D"/>
    <a:srgbClr val="3A2A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83"/>
    <p:restoredTop sz="84554"/>
  </p:normalViewPr>
  <p:slideViewPr>
    <p:cSldViewPr snapToGrid="0" snapToObjects="1">
      <p:cViewPr varScale="1">
        <p:scale>
          <a:sx n="110" d="100"/>
          <a:sy n="110" d="100"/>
        </p:scale>
        <p:origin x="80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image" Target="../media/image33.jpg"/><Relationship Id="rId4"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image" Target="../media/image33.jpg"/><Relationship Id="rId4"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FA8348-A90D-6A4F-94D3-3F7A2CC6AF10}" type="doc">
      <dgm:prSet loTypeId="urn:microsoft.com/office/officeart/2005/8/layout/pList2" loCatId="" qsTypeId="urn:microsoft.com/office/officeart/2005/8/quickstyle/simple4" qsCatId="simple" csTypeId="urn:microsoft.com/office/officeart/2005/8/colors/accent1_2" csCatId="accent1" phldr="1"/>
      <dgm:spPr/>
    </dgm:pt>
    <dgm:pt modelId="{6478FDC6-1736-D548-A33F-A7E9F3EB1757}">
      <dgm:prSet phldrT="[Text]"/>
      <dgm:spPr>
        <a:solidFill>
          <a:schemeClr val="accent1">
            <a:lumMod val="20000"/>
            <a:lumOff val="80000"/>
          </a:schemeClr>
        </a:solidFill>
      </dgm:spPr>
      <dgm:t>
        <a:bodyPr/>
        <a:lstStyle/>
        <a:p>
          <a:r>
            <a:rPr lang="en-US" dirty="0">
              <a:solidFill>
                <a:schemeClr val="tx1">
                  <a:lumMod val="50000"/>
                  <a:lumOff val="50000"/>
                </a:schemeClr>
              </a:solidFill>
            </a:rPr>
            <a:t>Market</a:t>
          </a:r>
        </a:p>
        <a:p>
          <a:r>
            <a:rPr lang="en-US" dirty="0">
              <a:solidFill>
                <a:schemeClr val="tx1">
                  <a:lumMod val="50000"/>
                  <a:lumOff val="50000"/>
                </a:schemeClr>
              </a:solidFill>
            </a:rPr>
            <a:t>[commercial</a:t>
          </a:r>
        </a:p>
        <a:p>
          <a:r>
            <a:rPr lang="en-US" dirty="0">
              <a:solidFill>
                <a:schemeClr val="tx1">
                  <a:lumMod val="50000"/>
                  <a:lumOff val="50000"/>
                </a:schemeClr>
              </a:solidFill>
            </a:rPr>
            <a:t>exogenous</a:t>
          </a:r>
        </a:p>
        <a:p>
          <a:r>
            <a:rPr lang="en-US" dirty="0">
              <a:solidFill>
                <a:schemeClr val="tx1">
                  <a:lumMod val="50000"/>
                  <a:lumOff val="50000"/>
                </a:schemeClr>
              </a:solidFill>
            </a:rPr>
            <a:t>regional/national]</a:t>
          </a:r>
        </a:p>
      </dgm:t>
    </dgm:pt>
    <dgm:pt modelId="{F9E372E4-707E-EE41-8DBA-CB7EFBD521A7}" type="parTrans" cxnId="{36F81878-4412-864E-8093-6D33E5705EA6}">
      <dgm:prSet/>
      <dgm:spPr/>
      <dgm:t>
        <a:bodyPr/>
        <a:lstStyle/>
        <a:p>
          <a:endParaRPr lang="en-US"/>
        </a:p>
      </dgm:t>
    </dgm:pt>
    <dgm:pt modelId="{2FBE7B68-B82D-DE46-BDA1-6BE069B0616D}" type="sibTrans" cxnId="{36F81878-4412-864E-8093-6D33E5705EA6}">
      <dgm:prSet/>
      <dgm:spPr/>
      <dgm:t>
        <a:bodyPr/>
        <a:lstStyle/>
        <a:p>
          <a:endParaRPr lang="en-US"/>
        </a:p>
      </dgm:t>
    </dgm:pt>
    <dgm:pt modelId="{9D9FEBFD-8FA0-0947-9247-0311D74F85D4}">
      <dgm:prSet phldrT="[Text]"/>
      <dgm:spPr>
        <a:solidFill>
          <a:srgbClr val="FF7BDF"/>
        </a:solidFill>
      </dgm:spPr>
      <dgm:t>
        <a:bodyPr/>
        <a:lstStyle/>
        <a:p>
          <a:r>
            <a:rPr lang="en-US" dirty="0"/>
            <a:t>community</a:t>
          </a:r>
        </a:p>
        <a:p>
          <a:r>
            <a:rPr lang="en-US" dirty="0"/>
            <a:t>[endogenous voices]</a:t>
          </a:r>
        </a:p>
      </dgm:t>
    </dgm:pt>
    <dgm:pt modelId="{4418BDE0-6EB4-A543-819E-E1BD8F528DE9}" type="parTrans" cxnId="{D59B4283-C521-F341-B486-D16342284515}">
      <dgm:prSet/>
      <dgm:spPr/>
      <dgm:t>
        <a:bodyPr/>
        <a:lstStyle/>
        <a:p>
          <a:endParaRPr lang="en-US"/>
        </a:p>
      </dgm:t>
    </dgm:pt>
    <dgm:pt modelId="{9813C84D-305E-B34E-9B09-25297456335C}" type="sibTrans" cxnId="{D59B4283-C521-F341-B486-D16342284515}">
      <dgm:prSet/>
      <dgm:spPr/>
      <dgm:t>
        <a:bodyPr/>
        <a:lstStyle/>
        <a:p>
          <a:endParaRPr lang="en-US"/>
        </a:p>
      </dgm:t>
    </dgm:pt>
    <dgm:pt modelId="{C09016C2-2D5D-8546-B0A3-C8A26D9FDA5E}">
      <dgm:prSet phldrT="[Text]"/>
      <dgm:spPr>
        <a:solidFill>
          <a:schemeClr val="accent6">
            <a:lumMod val="20000"/>
            <a:lumOff val="80000"/>
          </a:schemeClr>
        </a:solidFill>
      </dgm:spPr>
      <dgm:t>
        <a:bodyPr/>
        <a:lstStyle/>
        <a:p>
          <a:r>
            <a:rPr lang="en-US" dirty="0">
              <a:solidFill>
                <a:schemeClr val="tx1">
                  <a:lumMod val="50000"/>
                  <a:lumOff val="50000"/>
                </a:schemeClr>
              </a:solidFill>
            </a:rPr>
            <a:t>State</a:t>
          </a:r>
        </a:p>
        <a:p>
          <a:r>
            <a:rPr lang="en-US" dirty="0">
              <a:solidFill>
                <a:schemeClr val="tx1">
                  <a:lumMod val="50000"/>
                  <a:lumOff val="50000"/>
                </a:schemeClr>
              </a:solidFill>
            </a:rPr>
            <a:t>[exogenous</a:t>
          </a:r>
        </a:p>
        <a:p>
          <a:r>
            <a:rPr lang="en-US" dirty="0">
              <a:solidFill>
                <a:schemeClr val="tx1">
                  <a:lumMod val="50000"/>
                  <a:lumOff val="50000"/>
                </a:schemeClr>
              </a:solidFill>
            </a:rPr>
            <a:t>mainland/national]</a:t>
          </a:r>
        </a:p>
      </dgm:t>
    </dgm:pt>
    <dgm:pt modelId="{2B89CD49-35A9-7745-B6A8-1107DA591E2B}" type="parTrans" cxnId="{5B0564D4-EC44-BE40-86D6-D5D3D5AE33CE}">
      <dgm:prSet/>
      <dgm:spPr/>
      <dgm:t>
        <a:bodyPr/>
        <a:lstStyle/>
        <a:p>
          <a:endParaRPr lang="en-US"/>
        </a:p>
      </dgm:t>
    </dgm:pt>
    <dgm:pt modelId="{F5F38C26-39BB-BC44-8745-0AEE81F28FA6}" type="sibTrans" cxnId="{5B0564D4-EC44-BE40-86D6-D5D3D5AE33CE}">
      <dgm:prSet/>
      <dgm:spPr/>
      <dgm:t>
        <a:bodyPr/>
        <a:lstStyle/>
        <a:p>
          <a:endParaRPr lang="en-US"/>
        </a:p>
      </dgm:t>
    </dgm:pt>
    <dgm:pt modelId="{65293DE5-BE0A-8841-8B41-A3555B089E4E}" type="pres">
      <dgm:prSet presAssocID="{26FA8348-A90D-6A4F-94D3-3F7A2CC6AF10}" presName="Name0" presStyleCnt="0">
        <dgm:presLayoutVars>
          <dgm:dir/>
          <dgm:resizeHandles val="exact"/>
        </dgm:presLayoutVars>
      </dgm:prSet>
      <dgm:spPr/>
    </dgm:pt>
    <dgm:pt modelId="{B442C8A5-513A-8343-A2BB-1CC8E64CCE5E}" type="pres">
      <dgm:prSet presAssocID="{26FA8348-A90D-6A4F-94D3-3F7A2CC6AF10}" presName="bkgdShp" presStyleLbl="alignAccFollowNode1" presStyleIdx="0" presStyleCnt="1" custLinFactNeighborY="3934"/>
      <dgm:spPr>
        <a:solidFill>
          <a:schemeClr val="bg1">
            <a:alpha val="90000"/>
          </a:schemeClr>
        </a:solidFill>
      </dgm:spPr>
    </dgm:pt>
    <dgm:pt modelId="{D91C7D7A-4238-8E4D-9809-56112866D588}" type="pres">
      <dgm:prSet presAssocID="{26FA8348-A90D-6A4F-94D3-3F7A2CC6AF10}" presName="linComp" presStyleCnt="0"/>
      <dgm:spPr/>
    </dgm:pt>
    <dgm:pt modelId="{FDB6997F-B5C4-E248-95B2-613C6D845F4E}" type="pres">
      <dgm:prSet presAssocID="{6478FDC6-1736-D548-A33F-A7E9F3EB1757}" presName="compNode" presStyleCnt="0"/>
      <dgm:spPr/>
    </dgm:pt>
    <dgm:pt modelId="{0073EF22-06F9-204D-A277-363AB0517C09}" type="pres">
      <dgm:prSet presAssocID="{6478FDC6-1736-D548-A33F-A7E9F3EB1757}" presName="node" presStyleLbl="node1" presStyleIdx="0" presStyleCnt="3">
        <dgm:presLayoutVars>
          <dgm:bulletEnabled val="1"/>
        </dgm:presLayoutVars>
      </dgm:prSet>
      <dgm:spPr/>
    </dgm:pt>
    <dgm:pt modelId="{AEF29269-96E7-264C-9E80-7AE8C6318BD2}" type="pres">
      <dgm:prSet presAssocID="{6478FDC6-1736-D548-A33F-A7E9F3EB1757}" presName="invisiNode" presStyleLbl="node1" presStyleIdx="0" presStyleCnt="3"/>
      <dgm:spPr/>
    </dgm:pt>
    <dgm:pt modelId="{66BA0CE9-CFFA-0949-8890-04FDB5AEEE41}" type="pres">
      <dgm:prSet presAssocID="{6478FDC6-1736-D548-A33F-A7E9F3EB1757}"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58000" b="-58000"/>
          </a:stretch>
        </a:blipFill>
      </dgm:spPr>
    </dgm:pt>
    <dgm:pt modelId="{789BA94E-633E-9B4E-8FAF-3335BA7A1C49}" type="pres">
      <dgm:prSet presAssocID="{2FBE7B68-B82D-DE46-BDA1-6BE069B0616D}" presName="sibTrans" presStyleLbl="sibTrans2D1" presStyleIdx="0" presStyleCnt="0"/>
      <dgm:spPr/>
    </dgm:pt>
    <dgm:pt modelId="{C5FD2880-56D0-8B4D-BC5B-092AF913C987}" type="pres">
      <dgm:prSet presAssocID="{9D9FEBFD-8FA0-0947-9247-0311D74F85D4}" presName="compNode" presStyleCnt="0"/>
      <dgm:spPr/>
    </dgm:pt>
    <dgm:pt modelId="{BCF1828C-5DE6-954D-A4A5-8204F4EB6384}" type="pres">
      <dgm:prSet presAssocID="{9D9FEBFD-8FA0-0947-9247-0311D74F85D4}" presName="node" presStyleLbl="node1" presStyleIdx="1" presStyleCnt="3">
        <dgm:presLayoutVars>
          <dgm:bulletEnabled val="1"/>
        </dgm:presLayoutVars>
      </dgm:prSet>
      <dgm:spPr/>
    </dgm:pt>
    <dgm:pt modelId="{C8272C4F-0B26-3E48-B596-583F86209A16}" type="pres">
      <dgm:prSet presAssocID="{9D9FEBFD-8FA0-0947-9247-0311D74F85D4}" presName="invisiNode" presStyleLbl="node1" presStyleIdx="1" presStyleCnt="3"/>
      <dgm:spPr/>
    </dgm:pt>
    <dgm:pt modelId="{B538627C-CBB1-8F43-AC5E-E2213480B2AD}" type="pres">
      <dgm:prSet presAssocID="{9D9FEBFD-8FA0-0947-9247-0311D74F85D4}" presName="imagNode" presStyleLbl="fgImgPlace1" presStyleIdx="1" presStyleCnt="3"/>
      <dgm:spPr>
        <a:blipFill rotWithShape="1">
          <a:blip xmlns:r="http://schemas.openxmlformats.org/officeDocument/2006/relationships" r:embed="rId2">
            <a:extLst>
              <a:ext uri="{BEBA8EAE-BF5A-486C-A8C5-ECC9F3942E4B}">
                <a14:imgProps xmlns:a14="http://schemas.microsoft.com/office/drawing/2010/main">
                  <a14:imgLayer r:embed="rId3">
                    <a14:imgEffect>
                      <a14:sharpenSoften amount="-3000"/>
                    </a14:imgEffect>
                    <a14:imgEffect>
                      <a14:colorTemperature colorTemp="8550"/>
                    </a14:imgEffect>
                    <a14:imgEffect>
                      <a14:saturation sat="278000"/>
                    </a14:imgEffect>
                    <a14:imgEffect>
                      <a14:brightnessContrast bright="9000" contrast="-54000"/>
                    </a14:imgEffect>
                  </a14:imgLayer>
                </a14:imgProps>
              </a:ext>
              <a:ext uri="{28A0092B-C50C-407E-A947-70E740481C1C}">
                <a14:useLocalDpi xmlns:a14="http://schemas.microsoft.com/office/drawing/2010/main" val="0"/>
              </a:ext>
            </a:extLst>
          </a:blip>
          <a:srcRect/>
          <a:stretch>
            <a:fillRect t="-31000" b="-31000"/>
          </a:stretch>
        </a:blipFill>
      </dgm:spPr>
    </dgm:pt>
    <dgm:pt modelId="{7C47E6B2-E720-7247-8351-17A19381BF7B}" type="pres">
      <dgm:prSet presAssocID="{9813C84D-305E-B34E-9B09-25297456335C}" presName="sibTrans" presStyleLbl="sibTrans2D1" presStyleIdx="0" presStyleCnt="0"/>
      <dgm:spPr/>
    </dgm:pt>
    <dgm:pt modelId="{B1FE8A4A-3580-3343-9CB9-4F072A90ABDE}" type="pres">
      <dgm:prSet presAssocID="{C09016C2-2D5D-8546-B0A3-C8A26D9FDA5E}" presName="compNode" presStyleCnt="0"/>
      <dgm:spPr/>
    </dgm:pt>
    <dgm:pt modelId="{B30946CF-C65B-FA4E-97B9-5A97E2C6D1D4}" type="pres">
      <dgm:prSet presAssocID="{C09016C2-2D5D-8546-B0A3-C8A26D9FDA5E}" presName="node" presStyleLbl="node1" presStyleIdx="2" presStyleCnt="3">
        <dgm:presLayoutVars>
          <dgm:bulletEnabled val="1"/>
        </dgm:presLayoutVars>
      </dgm:prSet>
      <dgm:spPr/>
    </dgm:pt>
    <dgm:pt modelId="{55D45544-AF46-9F48-818D-60248181D5D3}" type="pres">
      <dgm:prSet presAssocID="{C09016C2-2D5D-8546-B0A3-C8A26D9FDA5E}" presName="invisiNode" presStyleLbl="node1" presStyleIdx="2" presStyleCnt="3"/>
      <dgm:spPr/>
    </dgm:pt>
    <dgm:pt modelId="{5AC42B5C-E409-6A41-A277-8A8C5CB3D48F}" type="pres">
      <dgm:prSet presAssocID="{C09016C2-2D5D-8546-B0A3-C8A26D9FDA5E}" presName="imagNode" presStyleLbl="fgImgPlace1" presStyleIdx="2" presStyleCnt="3"/>
      <dgm:spPr>
        <a:blipFill>
          <a:blip xmlns:r="http://schemas.openxmlformats.org/officeDocument/2006/relationships" r:embed="rId4">
            <a:extLst>
              <a:ext uri="{28A0092B-C50C-407E-A947-70E740481C1C}">
                <a14:useLocalDpi xmlns:a14="http://schemas.microsoft.com/office/drawing/2010/main" val="0"/>
              </a:ext>
            </a:extLst>
          </a:blip>
          <a:srcRect/>
          <a:stretch>
            <a:fillRect t="-6000" b="-6000"/>
          </a:stretch>
        </a:blipFill>
      </dgm:spPr>
    </dgm:pt>
  </dgm:ptLst>
  <dgm:cxnLst>
    <dgm:cxn modelId="{C3BF2707-61B1-2241-9659-0116AC1FCF9E}" type="presOf" srcId="{6478FDC6-1736-D548-A33F-A7E9F3EB1757}" destId="{0073EF22-06F9-204D-A277-363AB0517C09}" srcOrd="0" destOrd="0" presId="urn:microsoft.com/office/officeart/2005/8/layout/pList2"/>
    <dgm:cxn modelId="{1EED5D37-5AF2-7243-910F-8A33BF1A6EAF}" type="presOf" srcId="{2FBE7B68-B82D-DE46-BDA1-6BE069B0616D}" destId="{789BA94E-633E-9B4E-8FAF-3335BA7A1C49}" srcOrd="0" destOrd="0" presId="urn:microsoft.com/office/officeart/2005/8/layout/pList2"/>
    <dgm:cxn modelId="{CF6DA039-6660-B845-BEBE-3867B67348F8}" type="presOf" srcId="{C09016C2-2D5D-8546-B0A3-C8A26D9FDA5E}" destId="{B30946CF-C65B-FA4E-97B9-5A97E2C6D1D4}" srcOrd="0" destOrd="0" presId="urn:microsoft.com/office/officeart/2005/8/layout/pList2"/>
    <dgm:cxn modelId="{63460E58-0321-044F-BA57-277A02CD46B4}" type="presOf" srcId="{9D9FEBFD-8FA0-0947-9247-0311D74F85D4}" destId="{BCF1828C-5DE6-954D-A4A5-8204F4EB6384}" srcOrd="0" destOrd="0" presId="urn:microsoft.com/office/officeart/2005/8/layout/pList2"/>
    <dgm:cxn modelId="{36F81878-4412-864E-8093-6D33E5705EA6}" srcId="{26FA8348-A90D-6A4F-94D3-3F7A2CC6AF10}" destId="{6478FDC6-1736-D548-A33F-A7E9F3EB1757}" srcOrd="0" destOrd="0" parTransId="{F9E372E4-707E-EE41-8DBA-CB7EFBD521A7}" sibTransId="{2FBE7B68-B82D-DE46-BDA1-6BE069B0616D}"/>
    <dgm:cxn modelId="{D59B4283-C521-F341-B486-D16342284515}" srcId="{26FA8348-A90D-6A4F-94D3-3F7A2CC6AF10}" destId="{9D9FEBFD-8FA0-0947-9247-0311D74F85D4}" srcOrd="1" destOrd="0" parTransId="{4418BDE0-6EB4-A543-819E-E1BD8F528DE9}" sibTransId="{9813C84D-305E-B34E-9B09-25297456335C}"/>
    <dgm:cxn modelId="{CE4764AD-DE9B-C146-A3D2-9801F6C9438B}" type="presOf" srcId="{9813C84D-305E-B34E-9B09-25297456335C}" destId="{7C47E6B2-E720-7247-8351-17A19381BF7B}" srcOrd="0" destOrd="0" presId="urn:microsoft.com/office/officeart/2005/8/layout/pList2"/>
    <dgm:cxn modelId="{5B0564D4-EC44-BE40-86D6-D5D3D5AE33CE}" srcId="{26FA8348-A90D-6A4F-94D3-3F7A2CC6AF10}" destId="{C09016C2-2D5D-8546-B0A3-C8A26D9FDA5E}" srcOrd="2" destOrd="0" parTransId="{2B89CD49-35A9-7745-B6A8-1107DA591E2B}" sibTransId="{F5F38C26-39BB-BC44-8745-0AEE81F28FA6}"/>
    <dgm:cxn modelId="{3F14CDE7-D4FB-8244-A33F-87F19F8FF178}" type="presOf" srcId="{26FA8348-A90D-6A4F-94D3-3F7A2CC6AF10}" destId="{65293DE5-BE0A-8841-8B41-A3555B089E4E}" srcOrd="0" destOrd="0" presId="urn:microsoft.com/office/officeart/2005/8/layout/pList2"/>
    <dgm:cxn modelId="{B25ABDAF-F929-7744-8713-A5858D415C15}" type="presParOf" srcId="{65293DE5-BE0A-8841-8B41-A3555B089E4E}" destId="{B442C8A5-513A-8343-A2BB-1CC8E64CCE5E}" srcOrd="0" destOrd="0" presId="urn:microsoft.com/office/officeart/2005/8/layout/pList2"/>
    <dgm:cxn modelId="{9A550CD8-3861-BA41-8CE9-B3045268097C}" type="presParOf" srcId="{65293DE5-BE0A-8841-8B41-A3555B089E4E}" destId="{D91C7D7A-4238-8E4D-9809-56112866D588}" srcOrd="1" destOrd="0" presId="urn:microsoft.com/office/officeart/2005/8/layout/pList2"/>
    <dgm:cxn modelId="{FC0C357C-AD7F-BA42-9289-619DBCFE562D}" type="presParOf" srcId="{D91C7D7A-4238-8E4D-9809-56112866D588}" destId="{FDB6997F-B5C4-E248-95B2-613C6D845F4E}" srcOrd="0" destOrd="0" presId="urn:microsoft.com/office/officeart/2005/8/layout/pList2"/>
    <dgm:cxn modelId="{50503D08-9C7E-7C4D-9C5C-CE1760C148A9}" type="presParOf" srcId="{FDB6997F-B5C4-E248-95B2-613C6D845F4E}" destId="{0073EF22-06F9-204D-A277-363AB0517C09}" srcOrd="0" destOrd="0" presId="urn:microsoft.com/office/officeart/2005/8/layout/pList2"/>
    <dgm:cxn modelId="{C9AEA937-4639-2A45-A34C-6A5AD511F694}" type="presParOf" srcId="{FDB6997F-B5C4-E248-95B2-613C6D845F4E}" destId="{AEF29269-96E7-264C-9E80-7AE8C6318BD2}" srcOrd="1" destOrd="0" presId="urn:microsoft.com/office/officeart/2005/8/layout/pList2"/>
    <dgm:cxn modelId="{805B96A7-7E4F-6F46-B0FB-9258A12C1F34}" type="presParOf" srcId="{FDB6997F-B5C4-E248-95B2-613C6D845F4E}" destId="{66BA0CE9-CFFA-0949-8890-04FDB5AEEE41}" srcOrd="2" destOrd="0" presId="urn:microsoft.com/office/officeart/2005/8/layout/pList2"/>
    <dgm:cxn modelId="{38073143-73AE-744A-8542-3E0082291D6A}" type="presParOf" srcId="{D91C7D7A-4238-8E4D-9809-56112866D588}" destId="{789BA94E-633E-9B4E-8FAF-3335BA7A1C49}" srcOrd="1" destOrd="0" presId="urn:microsoft.com/office/officeart/2005/8/layout/pList2"/>
    <dgm:cxn modelId="{9179F7EC-0217-9646-805E-F667B13A54E7}" type="presParOf" srcId="{D91C7D7A-4238-8E4D-9809-56112866D588}" destId="{C5FD2880-56D0-8B4D-BC5B-092AF913C987}" srcOrd="2" destOrd="0" presId="urn:microsoft.com/office/officeart/2005/8/layout/pList2"/>
    <dgm:cxn modelId="{A1980756-BA3D-5C40-BC81-18E43E2F332B}" type="presParOf" srcId="{C5FD2880-56D0-8B4D-BC5B-092AF913C987}" destId="{BCF1828C-5DE6-954D-A4A5-8204F4EB6384}" srcOrd="0" destOrd="0" presId="urn:microsoft.com/office/officeart/2005/8/layout/pList2"/>
    <dgm:cxn modelId="{4CA49C25-ECDF-954A-B142-C04B8FA74B6A}" type="presParOf" srcId="{C5FD2880-56D0-8B4D-BC5B-092AF913C987}" destId="{C8272C4F-0B26-3E48-B596-583F86209A16}" srcOrd="1" destOrd="0" presId="urn:microsoft.com/office/officeart/2005/8/layout/pList2"/>
    <dgm:cxn modelId="{9F1DC882-4991-D74E-A6CF-58F4FB046ADD}" type="presParOf" srcId="{C5FD2880-56D0-8B4D-BC5B-092AF913C987}" destId="{B538627C-CBB1-8F43-AC5E-E2213480B2AD}" srcOrd="2" destOrd="0" presId="urn:microsoft.com/office/officeart/2005/8/layout/pList2"/>
    <dgm:cxn modelId="{A621C0E4-6DFF-1B48-A39B-E4FF59CFCE87}" type="presParOf" srcId="{D91C7D7A-4238-8E4D-9809-56112866D588}" destId="{7C47E6B2-E720-7247-8351-17A19381BF7B}" srcOrd="3" destOrd="0" presId="urn:microsoft.com/office/officeart/2005/8/layout/pList2"/>
    <dgm:cxn modelId="{F661EB78-A66B-4E40-A11A-C50669B00862}" type="presParOf" srcId="{D91C7D7A-4238-8E4D-9809-56112866D588}" destId="{B1FE8A4A-3580-3343-9CB9-4F072A90ABDE}" srcOrd="4" destOrd="0" presId="urn:microsoft.com/office/officeart/2005/8/layout/pList2"/>
    <dgm:cxn modelId="{9C95CED2-3959-2348-A150-16934DFD87C0}" type="presParOf" srcId="{B1FE8A4A-3580-3343-9CB9-4F072A90ABDE}" destId="{B30946CF-C65B-FA4E-97B9-5A97E2C6D1D4}" srcOrd="0" destOrd="0" presId="urn:microsoft.com/office/officeart/2005/8/layout/pList2"/>
    <dgm:cxn modelId="{444DCCCE-AF24-AB41-83AD-0F72FD59A79A}" type="presParOf" srcId="{B1FE8A4A-3580-3343-9CB9-4F072A90ABDE}" destId="{55D45544-AF46-9F48-818D-60248181D5D3}" srcOrd="1" destOrd="0" presId="urn:microsoft.com/office/officeart/2005/8/layout/pList2"/>
    <dgm:cxn modelId="{BA833FEA-CB94-0143-9228-1EDFF4071967}" type="presParOf" srcId="{B1FE8A4A-3580-3343-9CB9-4F072A90ABDE}" destId="{5AC42B5C-E409-6A41-A277-8A8C5CB3D48F}"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2C8A5-513A-8343-A2BB-1CC8E64CCE5E}">
      <dsp:nvSpPr>
        <dsp:cNvPr id="0" name=""/>
        <dsp:cNvSpPr/>
      </dsp:nvSpPr>
      <dsp:spPr>
        <a:xfrm>
          <a:off x="0" y="66493"/>
          <a:ext cx="9988062" cy="1690233"/>
        </a:xfrm>
        <a:prstGeom prst="roundRect">
          <a:avLst>
            <a:gd name="adj" fmla="val 10000"/>
          </a:avLst>
        </a:prstGeom>
        <a:solidFill>
          <a:schemeClr val="bg1">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6BA0CE9-CFFA-0949-8890-04FDB5AEEE41}">
      <dsp:nvSpPr>
        <dsp:cNvPr id="0" name=""/>
        <dsp:cNvSpPr/>
      </dsp:nvSpPr>
      <dsp:spPr>
        <a:xfrm>
          <a:off x="299641" y="225364"/>
          <a:ext cx="2933993" cy="123950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8000" b="-58000"/>
          </a:stretch>
        </a:blipFill>
        <a:ln>
          <a:noFill/>
        </a:ln>
        <a:effectLst/>
      </dsp:spPr>
      <dsp:style>
        <a:lnRef idx="0">
          <a:scrgbClr r="0" g="0" b="0"/>
        </a:lnRef>
        <a:fillRef idx="1">
          <a:scrgbClr r="0" g="0" b="0"/>
        </a:fillRef>
        <a:effectRef idx="2">
          <a:scrgbClr r="0" g="0" b="0"/>
        </a:effectRef>
        <a:fontRef idx="minor"/>
      </dsp:style>
    </dsp:sp>
    <dsp:sp modelId="{0073EF22-06F9-204D-A277-363AB0517C09}">
      <dsp:nvSpPr>
        <dsp:cNvPr id="0" name=""/>
        <dsp:cNvSpPr/>
      </dsp:nvSpPr>
      <dsp:spPr>
        <a:xfrm rot="10800000">
          <a:off x="299641" y="1690233"/>
          <a:ext cx="2933993" cy="2065840"/>
        </a:xfrm>
        <a:prstGeom prst="round2SameRect">
          <a:avLst>
            <a:gd name="adj1" fmla="val 10500"/>
            <a:gd name="adj2" fmla="val 0"/>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kern="1200" dirty="0">
              <a:solidFill>
                <a:schemeClr val="tx1">
                  <a:lumMod val="50000"/>
                  <a:lumOff val="50000"/>
                </a:schemeClr>
              </a:solidFill>
            </a:rPr>
            <a:t>Market</a:t>
          </a:r>
        </a:p>
        <a:p>
          <a:pPr marL="0" lvl="0" indent="0" algn="ctr" defTabSz="1022350">
            <a:lnSpc>
              <a:spcPct val="90000"/>
            </a:lnSpc>
            <a:spcBef>
              <a:spcPct val="0"/>
            </a:spcBef>
            <a:spcAft>
              <a:spcPct val="35000"/>
            </a:spcAft>
            <a:buNone/>
          </a:pPr>
          <a:r>
            <a:rPr lang="en-US" sz="2300" kern="1200" dirty="0">
              <a:solidFill>
                <a:schemeClr val="tx1">
                  <a:lumMod val="50000"/>
                  <a:lumOff val="50000"/>
                </a:schemeClr>
              </a:solidFill>
            </a:rPr>
            <a:t>[commercial</a:t>
          </a:r>
        </a:p>
        <a:p>
          <a:pPr marL="0" lvl="0" indent="0" algn="ctr" defTabSz="1022350">
            <a:lnSpc>
              <a:spcPct val="90000"/>
            </a:lnSpc>
            <a:spcBef>
              <a:spcPct val="0"/>
            </a:spcBef>
            <a:spcAft>
              <a:spcPct val="35000"/>
            </a:spcAft>
            <a:buNone/>
          </a:pPr>
          <a:r>
            <a:rPr lang="en-US" sz="2300" kern="1200" dirty="0">
              <a:solidFill>
                <a:schemeClr val="tx1">
                  <a:lumMod val="50000"/>
                  <a:lumOff val="50000"/>
                </a:schemeClr>
              </a:solidFill>
            </a:rPr>
            <a:t>exogenous</a:t>
          </a:r>
        </a:p>
        <a:p>
          <a:pPr marL="0" lvl="0" indent="0" algn="ctr" defTabSz="1022350">
            <a:lnSpc>
              <a:spcPct val="90000"/>
            </a:lnSpc>
            <a:spcBef>
              <a:spcPct val="0"/>
            </a:spcBef>
            <a:spcAft>
              <a:spcPct val="35000"/>
            </a:spcAft>
            <a:buNone/>
          </a:pPr>
          <a:r>
            <a:rPr lang="en-US" sz="2300" kern="1200" dirty="0">
              <a:solidFill>
                <a:schemeClr val="tx1">
                  <a:lumMod val="50000"/>
                  <a:lumOff val="50000"/>
                </a:schemeClr>
              </a:solidFill>
            </a:rPr>
            <a:t>regional/national]</a:t>
          </a:r>
        </a:p>
      </dsp:txBody>
      <dsp:txXfrm rot="10800000">
        <a:off x="363173" y="1690233"/>
        <a:ext cx="2806929" cy="2002308"/>
      </dsp:txXfrm>
    </dsp:sp>
    <dsp:sp modelId="{B538627C-CBB1-8F43-AC5E-E2213480B2AD}">
      <dsp:nvSpPr>
        <dsp:cNvPr id="0" name=""/>
        <dsp:cNvSpPr/>
      </dsp:nvSpPr>
      <dsp:spPr>
        <a:xfrm>
          <a:off x="3527034" y="225364"/>
          <a:ext cx="2933993" cy="1239504"/>
        </a:xfrm>
        <a:prstGeom prst="roundRect">
          <a:avLst>
            <a:gd name="adj" fmla="val 10000"/>
          </a:avLst>
        </a:prstGeom>
        <a:blipFill rotWithShape="1">
          <a:blip xmlns:r="http://schemas.openxmlformats.org/officeDocument/2006/relationships" r:embed="rId2">
            <a:extLst>
              <a:ext uri="{BEBA8EAE-BF5A-486C-A8C5-ECC9F3942E4B}">
                <a14:imgProps xmlns:a14="http://schemas.microsoft.com/office/drawing/2010/main">
                  <a14:imgLayer r:embed="rId3">
                    <a14:imgEffect>
                      <a14:sharpenSoften amount="-3000"/>
                    </a14:imgEffect>
                    <a14:imgEffect>
                      <a14:colorTemperature colorTemp="8550"/>
                    </a14:imgEffect>
                    <a14:imgEffect>
                      <a14:saturation sat="278000"/>
                    </a14:imgEffect>
                    <a14:imgEffect>
                      <a14:brightnessContrast bright="9000" contrast="-54000"/>
                    </a14:imgEffect>
                  </a14:imgLayer>
                </a14:imgProps>
              </a:ext>
              <a:ext uri="{28A0092B-C50C-407E-A947-70E740481C1C}">
                <a14:useLocalDpi xmlns:a14="http://schemas.microsoft.com/office/drawing/2010/main" val="0"/>
              </a:ext>
            </a:extLst>
          </a:blip>
          <a:srcRect/>
          <a:stretch>
            <a:fillRect t="-31000" b="-31000"/>
          </a:stretch>
        </a:blipFill>
        <a:ln>
          <a:noFill/>
        </a:ln>
        <a:effectLst/>
      </dsp:spPr>
      <dsp:style>
        <a:lnRef idx="0">
          <a:scrgbClr r="0" g="0" b="0"/>
        </a:lnRef>
        <a:fillRef idx="1">
          <a:scrgbClr r="0" g="0" b="0"/>
        </a:fillRef>
        <a:effectRef idx="2">
          <a:scrgbClr r="0" g="0" b="0"/>
        </a:effectRef>
        <a:fontRef idx="minor"/>
      </dsp:style>
    </dsp:sp>
    <dsp:sp modelId="{BCF1828C-5DE6-954D-A4A5-8204F4EB6384}">
      <dsp:nvSpPr>
        <dsp:cNvPr id="0" name=""/>
        <dsp:cNvSpPr/>
      </dsp:nvSpPr>
      <dsp:spPr>
        <a:xfrm rot="10800000">
          <a:off x="3527034" y="1690233"/>
          <a:ext cx="2933993" cy="2065840"/>
        </a:xfrm>
        <a:prstGeom prst="round2SameRect">
          <a:avLst>
            <a:gd name="adj1" fmla="val 10500"/>
            <a:gd name="adj2" fmla="val 0"/>
          </a:avLst>
        </a:prstGeom>
        <a:solidFill>
          <a:srgbClr val="FF7BD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kern="1200" dirty="0"/>
            <a:t>community</a:t>
          </a:r>
        </a:p>
        <a:p>
          <a:pPr marL="0" lvl="0" indent="0" algn="ctr" defTabSz="1022350">
            <a:lnSpc>
              <a:spcPct val="90000"/>
            </a:lnSpc>
            <a:spcBef>
              <a:spcPct val="0"/>
            </a:spcBef>
            <a:spcAft>
              <a:spcPct val="35000"/>
            </a:spcAft>
            <a:buNone/>
          </a:pPr>
          <a:r>
            <a:rPr lang="en-US" sz="2300" kern="1200" dirty="0"/>
            <a:t>[endogenous voices]</a:t>
          </a:r>
        </a:p>
      </dsp:txBody>
      <dsp:txXfrm rot="10800000">
        <a:off x="3590566" y="1690233"/>
        <a:ext cx="2806929" cy="2002308"/>
      </dsp:txXfrm>
    </dsp:sp>
    <dsp:sp modelId="{5AC42B5C-E409-6A41-A277-8A8C5CB3D48F}">
      <dsp:nvSpPr>
        <dsp:cNvPr id="0" name=""/>
        <dsp:cNvSpPr/>
      </dsp:nvSpPr>
      <dsp:spPr>
        <a:xfrm>
          <a:off x="6754426" y="225364"/>
          <a:ext cx="2933993" cy="1239504"/>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6000" b="-6000"/>
          </a:stretch>
        </a:blipFill>
        <a:ln>
          <a:noFill/>
        </a:ln>
        <a:effectLst/>
      </dsp:spPr>
      <dsp:style>
        <a:lnRef idx="0">
          <a:scrgbClr r="0" g="0" b="0"/>
        </a:lnRef>
        <a:fillRef idx="1">
          <a:scrgbClr r="0" g="0" b="0"/>
        </a:fillRef>
        <a:effectRef idx="2">
          <a:scrgbClr r="0" g="0" b="0"/>
        </a:effectRef>
        <a:fontRef idx="minor"/>
      </dsp:style>
    </dsp:sp>
    <dsp:sp modelId="{B30946CF-C65B-FA4E-97B9-5A97E2C6D1D4}">
      <dsp:nvSpPr>
        <dsp:cNvPr id="0" name=""/>
        <dsp:cNvSpPr/>
      </dsp:nvSpPr>
      <dsp:spPr>
        <a:xfrm rot="10800000">
          <a:off x="6754426" y="1690233"/>
          <a:ext cx="2933993" cy="2065840"/>
        </a:xfrm>
        <a:prstGeom prst="round2SameRect">
          <a:avLst>
            <a:gd name="adj1" fmla="val 10500"/>
            <a:gd name="adj2" fmla="val 0"/>
          </a:avLst>
        </a:prstGeom>
        <a:solidFill>
          <a:schemeClr val="accent6">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kern="1200" dirty="0">
              <a:solidFill>
                <a:schemeClr val="tx1">
                  <a:lumMod val="50000"/>
                  <a:lumOff val="50000"/>
                </a:schemeClr>
              </a:solidFill>
            </a:rPr>
            <a:t>State</a:t>
          </a:r>
        </a:p>
        <a:p>
          <a:pPr marL="0" lvl="0" indent="0" algn="ctr" defTabSz="1022350">
            <a:lnSpc>
              <a:spcPct val="90000"/>
            </a:lnSpc>
            <a:spcBef>
              <a:spcPct val="0"/>
            </a:spcBef>
            <a:spcAft>
              <a:spcPct val="35000"/>
            </a:spcAft>
            <a:buNone/>
          </a:pPr>
          <a:r>
            <a:rPr lang="en-US" sz="2300" kern="1200" dirty="0">
              <a:solidFill>
                <a:schemeClr val="tx1">
                  <a:lumMod val="50000"/>
                  <a:lumOff val="50000"/>
                </a:schemeClr>
              </a:solidFill>
            </a:rPr>
            <a:t>[exogenous</a:t>
          </a:r>
        </a:p>
        <a:p>
          <a:pPr marL="0" lvl="0" indent="0" algn="ctr" defTabSz="1022350">
            <a:lnSpc>
              <a:spcPct val="90000"/>
            </a:lnSpc>
            <a:spcBef>
              <a:spcPct val="0"/>
            </a:spcBef>
            <a:spcAft>
              <a:spcPct val="35000"/>
            </a:spcAft>
            <a:buNone/>
          </a:pPr>
          <a:r>
            <a:rPr lang="en-US" sz="2300" kern="1200" dirty="0">
              <a:solidFill>
                <a:schemeClr val="tx1">
                  <a:lumMod val="50000"/>
                  <a:lumOff val="50000"/>
                </a:schemeClr>
              </a:solidFill>
            </a:rPr>
            <a:t>mainland/national]</a:t>
          </a:r>
        </a:p>
      </dsp:txBody>
      <dsp:txXfrm rot="10800000">
        <a:off x="6817958" y="1690233"/>
        <a:ext cx="2806929" cy="2002308"/>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9705CA-75F2-5642-A2FB-E20EC805B078}" type="datetimeFigureOut">
              <a:rPr lang="en-US" smtClean="0"/>
              <a:t>2/11/19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45587B-E636-7E48-92AC-182F1B690002}" type="slidenum">
              <a:rPr lang="en-US" smtClean="0"/>
              <a:t>‹#›</a:t>
            </a:fld>
            <a:endParaRPr lang="en-US"/>
          </a:p>
        </p:txBody>
      </p:sp>
    </p:spTree>
    <p:extLst>
      <p:ext uri="{BB962C8B-B14F-4D97-AF65-F5344CB8AC3E}">
        <p14:creationId xmlns:p14="http://schemas.microsoft.com/office/powerpoint/2010/main" val="384331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Greetings, in this presentation I would like to share with you some of my experience in mapping community based radio in the Pacific. I will give an overview of what community based radio is and some of its key characteristics, some examples of the impact community radio can have on sustaining and positively developing communities that are often marginalized or remote from the center and then focus on two case studies from Japan’s </a:t>
            </a:r>
            <a:r>
              <a:rPr lang="en-US" dirty="0" err="1"/>
              <a:t>Amami</a:t>
            </a:r>
            <a:r>
              <a:rPr lang="en-US" dirty="0"/>
              <a:t> islands to demonstrate that community based radio can play is vital role in strengthening small and remote island communities that share similar characteristics to Central Asia’s remote and mountainous communities.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would like here to make a distinction between radio, community radio and community based radio. in this presentation, I will be referring to community based radios as an inclusive term that brings together any radio that serves a community. </a:t>
            </a:r>
          </a:p>
        </p:txBody>
      </p:sp>
      <p:sp>
        <p:nvSpPr>
          <p:cNvPr id="4" name="Slide Number Placeholder 3"/>
          <p:cNvSpPr>
            <a:spLocks noGrp="1"/>
          </p:cNvSpPr>
          <p:nvPr>
            <p:ph type="sldNum" sz="quarter" idx="5"/>
          </p:nvPr>
        </p:nvSpPr>
        <p:spPr/>
        <p:txBody>
          <a:bodyPr/>
          <a:lstStyle/>
          <a:p>
            <a:fld id="{1645587B-E636-7E48-92AC-182F1B690002}" type="slidenum">
              <a:rPr lang="en-US" smtClean="0"/>
              <a:t>1</a:t>
            </a:fld>
            <a:endParaRPr lang="en-US"/>
          </a:p>
        </p:txBody>
      </p:sp>
    </p:spTree>
    <p:extLst>
      <p:ext uri="{BB962C8B-B14F-4D97-AF65-F5344CB8AC3E}">
        <p14:creationId xmlns:p14="http://schemas.microsoft.com/office/powerpoint/2010/main" val="2767105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such high TB infection rates in Kg, community radio can be used more effectively in breaking down stigmatization and raising awareness for treatment</a:t>
            </a:r>
          </a:p>
        </p:txBody>
      </p:sp>
      <p:sp>
        <p:nvSpPr>
          <p:cNvPr id="4" name="Slide Number Placeholder 3"/>
          <p:cNvSpPr>
            <a:spLocks noGrp="1"/>
          </p:cNvSpPr>
          <p:nvPr>
            <p:ph type="sldNum" sz="quarter" idx="5"/>
          </p:nvPr>
        </p:nvSpPr>
        <p:spPr/>
        <p:txBody>
          <a:bodyPr/>
          <a:lstStyle/>
          <a:p>
            <a:fld id="{1645587B-E636-7E48-92AC-182F1B690002}" type="slidenum">
              <a:rPr lang="en-US" smtClean="0"/>
              <a:t>10</a:t>
            </a:fld>
            <a:endParaRPr lang="en-US"/>
          </a:p>
        </p:txBody>
      </p:sp>
    </p:spTree>
    <p:extLst>
      <p:ext uri="{BB962C8B-B14F-4D97-AF65-F5344CB8AC3E}">
        <p14:creationId xmlns:p14="http://schemas.microsoft.com/office/powerpoint/2010/main" val="2587777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45587B-E636-7E48-92AC-182F1B690002}" type="slidenum">
              <a:rPr lang="en-US" smtClean="0"/>
              <a:t>11</a:t>
            </a:fld>
            <a:endParaRPr lang="en-US"/>
          </a:p>
        </p:txBody>
      </p:sp>
    </p:spTree>
    <p:extLst>
      <p:ext uri="{BB962C8B-B14F-4D97-AF65-F5344CB8AC3E}">
        <p14:creationId xmlns:p14="http://schemas.microsoft.com/office/powerpoint/2010/main" val="2349670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Two philosophical approaches to community radio exist, although the models are not mutually exclusive. </a:t>
            </a:r>
            <a:endParaRPr lang="en-US" dirty="0"/>
          </a:p>
        </p:txBody>
      </p:sp>
      <p:sp>
        <p:nvSpPr>
          <p:cNvPr id="4" name="Slide Number Placeholder 3"/>
          <p:cNvSpPr>
            <a:spLocks noGrp="1"/>
          </p:cNvSpPr>
          <p:nvPr>
            <p:ph type="sldNum" sz="quarter" idx="5"/>
          </p:nvPr>
        </p:nvSpPr>
        <p:spPr/>
        <p:txBody>
          <a:bodyPr/>
          <a:lstStyle/>
          <a:p>
            <a:fld id="{1645587B-E636-7E48-92AC-182F1B690002}" type="slidenum">
              <a:rPr lang="en-US" smtClean="0"/>
              <a:t>13</a:t>
            </a:fld>
            <a:endParaRPr lang="en-US"/>
          </a:p>
        </p:txBody>
      </p:sp>
    </p:spTree>
    <p:extLst>
      <p:ext uri="{BB962C8B-B14F-4D97-AF65-F5344CB8AC3E}">
        <p14:creationId xmlns:p14="http://schemas.microsoft.com/office/powerpoint/2010/main" val="1998234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is the condensed model developed by </a:t>
            </a:r>
            <a:r>
              <a:rPr lang="en-US" sz="1400" dirty="0" err="1"/>
              <a:t>internews</a:t>
            </a:r>
            <a:r>
              <a:rPr lang="en-US" sz="1400" dirty="0"/>
              <a:t> to map community resilience through mapping information flows.</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use of this information ecosystem mapping helped us better understand how island media is situated in the island’s information landscape,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how it contributes to the production and movement of information flows,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what role it plays in the dynamics of access of information on these islands,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how it meets their information needs,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what impact it has on island identity and everyday life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and who are seen as the influencers in this island media ecosystem.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expanded version at the end will show how we are contextualizing this model to include some of the following key concepts and terms that we found useful in our exploration of island media: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6110164-3212-894E-A22F-080B651D3D35}" type="slidenum">
              <a:rPr lang="en-US" smtClean="0"/>
              <a:t>17</a:t>
            </a:fld>
            <a:endParaRPr lang="en-US"/>
          </a:p>
        </p:txBody>
      </p:sp>
    </p:spTree>
    <p:extLst>
      <p:ext uri="{BB962C8B-B14F-4D97-AF65-F5344CB8AC3E}">
        <p14:creationId xmlns:p14="http://schemas.microsoft.com/office/powerpoint/2010/main" val="2226058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400" dirty="0"/>
              <a:t>Out of these four FM stations, 2 stand out. One is a community radio in the traditional sense, and the other is what we would describe a urban radio with pan island characteristics</a:t>
            </a:r>
          </a:p>
          <a:p>
            <a:r>
              <a:rPr lang="en-NZ" sz="1400" dirty="0" err="1"/>
              <a:t>Uken</a:t>
            </a:r>
            <a:r>
              <a:rPr lang="en-NZ" sz="1400" dirty="0"/>
              <a:t> FM known for keeping the pigs away from the fields, they live it playing overnight, has apparently many practical purposes!</a:t>
            </a:r>
          </a:p>
          <a:p>
            <a:endParaRPr lang="en-NZ" sz="1400" dirty="0"/>
          </a:p>
          <a:p>
            <a:r>
              <a:rPr lang="en-NZ" sz="1400" dirty="0"/>
              <a:t>Community radio has specific characteristics that set it apart from commercial or national radio broadcasting, and </a:t>
            </a:r>
            <a:r>
              <a:rPr lang="en-NZ" sz="1400" dirty="0" err="1"/>
              <a:t>Uken</a:t>
            </a:r>
            <a:r>
              <a:rPr lang="en-NZ" sz="1400" dirty="0"/>
              <a:t> FM demonstrated how a community radio station can be innovative, engaging, resourceful and a key part of sustaining island communities. </a:t>
            </a:r>
          </a:p>
          <a:p>
            <a:endParaRPr lang="en-NZ" sz="1400" dirty="0"/>
          </a:p>
          <a:p>
            <a:r>
              <a:rPr lang="en-NZ" sz="1400" dirty="0" err="1"/>
              <a:t>Uken</a:t>
            </a:r>
            <a:r>
              <a:rPr lang="en-NZ" sz="1400" dirty="0"/>
              <a:t> FM caters to less than 2000 people in </a:t>
            </a:r>
            <a:r>
              <a:rPr lang="en-NZ" sz="1400" dirty="0" err="1"/>
              <a:t>Uken</a:t>
            </a:r>
            <a:r>
              <a:rPr lang="en-NZ" sz="1400" dirty="0"/>
              <a:t> community, with its own dialect and distinctive cultural traditions, and this is what makes it so special – it has become the voice of the village. Many of the programmes have a chatty tone found in face-to-face encounters in the community. For a community that never had a radio experience, they have really embraced it.</a:t>
            </a:r>
          </a:p>
          <a:p>
            <a:r>
              <a:rPr lang="en-NZ" sz="1400" dirty="0"/>
              <a:t>Programs examples: old man teaching a younger woman the dialect, </a:t>
            </a:r>
            <a:r>
              <a:rPr lang="en-NZ" sz="1400" dirty="0" err="1"/>
              <a:t>shimauta</a:t>
            </a:r>
            <a:r>
              <a:rPr lang="en-NZ" sz="1400" dirty="0"/>
              <a:t> playing, two women chatting about what’s going in town, a book club for children run by a mother with her two kids (spilling off to an off air book reading event), </a:t>
            </a:r>
            <a:r>
              <a:rPr lang="en-NZ" sz="1400" dirty="0" err="1"/>
              <a:t>ect</a:t>
            </a:r>
            <a:endParaRPr lang="en-US" sz="1400" dirty="0"/>
          </a:p>
        </p:txBody>
      </p:sp>
      <p:sp>
        <p:nvSpPr>
          <p:cNvPr id="4" name="Slide Number Placeholder 3"/>
          <p:cNvSpPr>
            <a:spLocks noGrp="1"/>
          </p:cNvSpPr>
          <p:nvPr>
            <p:ph type="sldNum" sz="quarter" idx="10"/>
          </p:nvPr>
        </p:nvSpPr>
        <p:spPr/>
        <p:txBody>
          <a:bodyPr/>
          <a:lstStyle/>
          <a:p>
            <a:fld id="{22F7A313-6528-EC45-95F7-AEE1E41BC627}" type="slidenum">
              <a:rPr lang="en-US" smtClean="0"/>
              <a:t>18</a:t>
            </a:fld>
            <a:endParaRPr lang="en-US"/>
          </a:p>
        </p:txBody>
      </p:sp>
    </p:spTree>
    <p:extLst>
      <p:ext uri="{BB962C8B-B14F-4D97-AF65-F5344CB8AC3E}">
        <p14:creationId xmlns:p14="http://schemas.microsoft.com/office/powerpoint/2010/main" val="1414292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F7A313-6528-EC45-95F7-AEE1E41BC627}" type="slidenum">
              <a:rPr lang="en-US" smtClean="0"/>
              <a:t>19</a:t>
            </a:fld>
            <a:endParaRPr lang="en-US"/>
          </a:p>
        </p:txBody>
      </p:sp>
    </p:spTree>
    <p:extLst>
      <p:ext uri="{BB962C8B-B14F-4D97-AF65-F5344CB8AC3E}">
        <p14:creationId xmlns:p14="http://schemas.microsoft.com/office/powerpoint/2010/main" val="3958999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A </a:t>
            </a:r>
            <a:r>
              <a:rPr lang="en-US" sz="1400" kern="1200" dirty="0" err="1">
                <a:solidFill>
                  <a:schemeClr val="tx1"/>
                </a:solidFill>
                <a:latin typeface="+mn-lt"/>
                <a:ea typeface="+mn-ea"/>
                <a:cs typeface="+mn-cs"/>
              </a:rPr>
              <a:t>Naze</a:t>
            </a:r>
            <a:r>
              <a:rPr lang="en-US" sz="1400" kern="1200" dirty="0">
                <a:solidFill>
                  <a:schemeClr val="tx1"/>
                </a:solidFill>
                <a:latin typeface="+mn-lt"/>
                <a:ea typeface="+mn-ea"/>
                <a:cs typeface="+mn-cs"/>
              </a:rPr>
              <a:t> based radio established by </a:t>
            </a:r>
            <a:r>
              <a:rPr lang="en-US" sz="1400" kern="1200" dirty="0" err="1">
                <a:solidFill>
                  <a:schemeClr val="tx1"/>
                </a:solidFill>
                <a:latin typeface="+mn-lt"/>
                <a:ea typeface="+mn-ea"/>
                <a:cs typeface="+mn-cs"/>
              </a:rPr>
              <a:t>Kengo</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Fumoto</a:t>
            </a:r>
            <a:r>
              <a:rPr lang="en-US" sz="1400" kern="1200" dirty="0">
                <a:solidFill>
                  <a:schemeClr val="tx1"/>
                </a:solidFill>
                <a:latin typeface="+mn-lt"/>
                <a:ea typeface="+mn-ea"/>
                <a:cs typeface="+mn-cs"/>
              </a:rPr>
              <a:t>, a musician turned major island cultural enabler and storytelling agent. He started the first island FM and set the trend and in a way changing for ever the island’s communicative ecology.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A good example of demonstrating the interconnectedness in island communities.</a:t>
            </a:r>
          </a:p>
          <a:p>
            <a:pPr marL="457200" lvl="1" indent="0">
              <a:buNone/>
            </a:pPr>
            <a:r>
              <a:rPr lang="en-US" sz="1400" kern="1200" dirty="0">
                <a:solidFill>
                  <a:schemeClr val="tx1"/>
                </a:solidFill>
                <a:latin typeface="+mn-lt"/>
                <a:ea typeface="+mn-ea"/>
                <a:cs typeface="+mn-cs"/>
              </a:rPr>
              <a:t>Sharing not only content with other FMs but also providing support.</a:t>
            </a:r>
          </a:p>
          <a:p>
            <a:pPr marL="457200" lvl="1" indent="0">
              <a:buNone/>
            </a:pPr>
            <a:r>
              <a:rPr lang="en-US" sz="1400" kern="1200" dirty="0">
                <a:solidFill>
                  <a:schemeClr val="tx1"/>
                </a:solidFill>
                <a:latin typeface="+mn-lt"/>
                <a:ea typeface="+mn-ea"/>
                <a:cs typeface="+mn-cs"/>
              </a:rPr>
              <a:t>While the community FMs serve their own specific </a:t>
            </a:r>
            <a:r>
              <a:rPr lang="en-US" sz="1400" i="1" kern="1200" dirty="0" err="1">
                <a:solidFill>
                  <a:schemeClr val="tx1"/>
                </a:solidFill>
                <a:latin typeface="+mn-lt"/>
                <a:ea typeface="+mn-ea"/>
                <a:cs typeface="+mn-cs"/>
              </a:rPr>
              <a:t>shimas</a:t>
            </a:r>
            <a:r>
              <a:rPr lang="en-US" sz="1400" i="1" kern="1200" dirty="0">
                <a:solidFill>
                  <a:schemeClr val="tx1"/>
                </a:solidFill>
                <a:latin typeface="+mn-lt"/>
                <a:ea typeface="+mn-ea"/>
                <a:cs typeface="+mn-cs"/>
              </a:rPr>
              <a:t>/communities</a:t>
            </a:r>
            <a:r>
              <a:rPr lang="en-US" sz="1400" kern="1200" dirty="0">
                <a:solidFill>
                  <a:schemeClr val="tx1"/>
                </a:solidFill>
                <a:latin typeface="+mn-lt"/>
                <a:ea typeface="+mn-ea"/>
                <a:cs typeface="+mn-cs"/>
              </a:rPr>
              <a:t> they also serve as connecting nodes to other </a:t>
            </a:r>
            <a:r>
              <a:rPr lang="en-US" sz="1400" i="1" kern="1200" dirty="0" err="1">
                <a:solidFill>
                  <a:schemeClr val="tx1"/>
                </a:solidFill>
                <a:latin typeface="+mn-lt"/>
                <a:ea typeface="+mn-ea"/>
                <a:cs typeface="+mn-cs"/>
              </a:rPr>
              <a:t>shimas</a:t>
            </a:r>
            <a:r>
              <a:rPr lang="en-US" sz="1400" kern="1200" dirty="0">
                <a:solidFill>
                  <a:schemeClr val="tx1"/>
                </a:solidFill>
                <a:latin typeface="+mn-lt"/>
                <a:ea typeface="+mn-ea"/>
                <a:cs typeface="+mn-cs"/>
              </a:rPr>
              <a:t> on the island and thus help creating/recreating the island communicative ecology and identity</a:t>
            </a:r>
          </a:p>
          <a:p>
            <a:endParaRPr lang="en-US" sz="1400" dirty="0"/>
          </a:p>
          <a:p>
            <a:r>
              <a:rPr lang="en-US" sz="1400" dirty="0"/>
              <a:t>Focus on the role of cultural enabler who started the trend of community radio in </a:t>
            </a:r>
            <a:r>
              <a:rPr lang="en-US" sz="1400" dirty="0" err="1"/>
              <a:t>amami</a:t>
            </a:r>
            <a:endParaRPr lang="en-US" sz="1400" dirty="0"/>
          </a:p>
          <a:p>
            <a:r>
              <a:rPr lang="en-US" sz="1400" dirty="0"/>
              <a:t>Mention that upon his return he noticed the lack of local island media and media content that is locally produced in the islands. The islanders were used to consume information from the mainland about the mainland and the world and on occasion information about themselves as seen from the mainland often by reporters based on or visiting the islands preparing news for mainland audiences.</a:t>
            </a:r>
          </a:p>
          <a:p>
            <a:endParaRPr lang="en-US" dirty="0"/>
          </a:p>
        </p:txBody>
      </p:sp>
      <p:sp>
        <p:nvSpPr>
          <p:cNvPr id="4" name="Slide Number Placeholder 3"/>
          <p:cNvSpPr>
            <a:spLocks noGrp="1"/>
          </p:cNvSpPr>
          <p:nvPr>
            <p:ph type="sldNum" sz="quarter" idx="10"/>
          </p:nvPr>
        </p:nvSpPr>
        <p:spPr/>
        <p:txBody>
          <a:bodyPr/>
          <a:lstStyle/>
          <a:p>
            <a:fld id="{22F7A313-6528-EC45-95F7-AEE1E41BC627}" type="slidenum">
              <a:rPr lang="en-US" smtClean="0"/>
              <a:t>20</a:t>
            </a:fld>
            <a:endParaRPr lang="en-US"/>
          </a:p>
        </p:txBody>
      </p:sp>
    </p:spTree>
    <p:extLst>
      <p:ext uri="{BB962C8B-B14F-4D97-AF65-F5344CB8AC3E}">
        <p14:creationId xmlns:p14="http://schemas.microsoft.com/office/powerpoint/2010/main" val="3854593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Because these islands were not familiar with having their own radio, he felt the need to make his FM more visible and more approachable.</a:t>
            </a:r>
          </a:p>
          <a:p>
            <a:endParaRPr lang="en-US" sz="1400" dirty="0"/>
          </a:p>
          <a:p>
            <a:r>
              <a:rPr lang="en-US" sz="1400" dirty="0"/>
              <a:t>Physical presence in the center of town, and a second studio in an old market place combined with a convenience store are making a statement in terms of Voice/Access and Participation. </a:t>
            </a:r>
          </a:p>
        </p:txBody>
      </p:sp>
      <p:sp>
        <p:nvSpPr>
          <p:cNvPr id="4" name="Slide Number Placeholder 3"/>
          <p:cNvSpPr>
            <a:spLocks noGrp="1"/>
          </p:cNvSpPr>
          <p:nvPr>
            <p:ph type="sldNum" sz="quarter" idx="10"/>
          </p:nvPr>
        </p:nvSpPr>
        <p:spPr/>
        <p:txBody>
          <a:bodyPr/>
          <a:lstStyle/>
          <a:p>
            <a:fld id="{D63FBD29-D54B-0242-9F0F-78F87C0628E9}" type="slidenum">
              <a:rPr lang="en-US" smtClean="0"/>
              <a:t>21</a:t>
            </a:fld>
            <a:endParaRPr lang="en-US"/>
          </a:p>
        </p:txBody>
      </p:sp>
    </p:spTree>
    <p:extLst>
      <p:ext uri="{BB962C8B-B14F-4D97-AF65-F5344CB8AC3E}">
        <p14:creationId xmlns:p14="http://schemas.microsoft.com/office/powerpoint/2010/main" val="4127126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Enabling new island music</a:t>
            </a:r>
          </a:p>
          <a:p>
            <a:r>
              <a:rPr lang="en-US" sz="1400" dirty="0"/>
              <a:t>This radio has a strong island music content (both traditional and new and hybrid forms)</a:t>
            </a:r>
          </a:p>
          <a:p>
            <a:endParaRPr lang="en-US" sz="1400" dirty="0"/>
          </a:p>
          <a:p>
            <a:r>
              <a:rPr lang="en-US" sz="1400" dirty="0"/>
              <a:t>And he does that in a very unique way by linking Radio programs  with a live music space (ASIVI House) situated in the same premises where local and invited artists are invited to give live performances, then going on to give interviews on the radio and having their music promoted.  </a:t>
            </a:r>
          </a:p>
        </p:txBody>
      </p:sp>
      <p:sp>
        <p:nvSpPr>
          <p:cNvPr id="4" name="Slide Number Placeholder 3"/>
          <p:cNvSpPr>
            <a:spLocks noGrp="1"/>
          </p:cNvSpPr>
          <p:nvPr>
            <p:ph type="sldNum" sz="quarter" idx="10"/>
          </p:nvPr>
        </p:nvSpPr>
        <p:spPr/>
        <p:txBody>
          <a:bodyPr/>
          <a:lstStyle/>
          <a:p>
            <a:fld id="{D63FBD29-D54B-0242-9F0F-78F87C0628E9}" type="slidenum">
              <a:rPr lang="en-US" smtClean="0"/>
              <a:t>22</a:t>
            </a:fld>
            <a:endParaRPr lang="en-US"/>
          </a:p>
        </p:txBody>
      </p:sp>
    </p:spTree>
    <p:extLst>
      <p:ext uri="{BB962C8B-B14F-4D97-AF65-F5344CB8AC3E}">
        <p14:creationId xmlns:p14="http://schemas.microsoft.com/office/powerpoint/2010/main" val="187732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is-IS" sz="1200" kern="1200" dirty="0">
                <a:solidFill>
                  <a:schemeClr val="tx1">
                    <a:lumMod val="65000"/>
                    <a:lumOff val="35000"/>
                  </a:schemeClr>
                </a:solidFill>
                <a:latin typeface="+mn-lt"/>
                <a:ea typeface="+mn-ea"/>
                <a:cs typeface="+mn-cs"/>
              </a:rPr>
              <a:t>This is how the radio and the asive house look like....</a:t>
            </a:r>
          </a:p>
          <a:p>
            <a:pPr marL="0" indent="0">
              <a:buNone/>
            </a:pPr>
            <a:endParaRPr lang="is-IS" sz="1200" kern="1200" dirty="0">
              <a:solidFill>
                <a:schemeClr val="tx1">
                  <a:lumMod val="65000"/>
                  <a:lumOff val="35000"/>
                </a:schemeClr>
              </a:solidFill>
              <a:latin typeface="+mn-lt"/>
              <a:ea typeface="+mn-ea"/>
              <a:cs typeface="+mn-cs"/>
            </a:endParaRPr>
          </a:p>
          <a:p>
            <a:pPr marL="0" indent="0">
              <a:buNone/>
            </a:pPr>
            <a:r>
              <a:rPr lang="is-IS" sz="1200" kern="1200">
                <a:solidFill>
                  <a:schemeClr val="tx1">
                    <a:lumMod val="65000"/>
                    <a:lumOff val="35000"/>
                  </a:schemeClr>
                </a:solidFill>
                <a:latin typeface="+mn-lt"/>
                <a:ea typeface="+mn-ea"/>
                <a:cs typeface="+mn-cs"/>
              </a:rPr>
              <a:t>This concept (island rhizomes) </a:t>
            </a:r>
            <a:r>
              <a:rPr lang="en-US" sz="1200" kern="1200">
                <a:solidFill>
                  <a:schemeClr val="tx1">
                    <a:lumMod val="65000"/>
                    <a:lumOff val="35000"/>
                  </a:schemeClr>
                </a:solidFill>
                <a:latin typeface="+mn-lt"/>
                <a:ea typeface="+mn-ea"/>
                <a:cs typeface="+mn-cs"/>
              </a:rPr>
              <a:t>can </a:t>
            </a:r>
            <a:r>
              <a:rPr lang="en-US" sz="1200" kern="1200" dirty="0">
                <a:solidFill>
                  <a:schemeClr val="tx1">
                    <a:lumMod val="65000"/>
                    <a:lumOff val="35000"/>
                  </a:schemeClr>
                </a:solidFill>
                <a:latin typeface="+mn-lt"/>
                <a:ea typeface="+mn-ea"/>
                <a:cs typeface="+mn-cs"/>
              </a:rPr>
              <a:t>articulate more explicitly the </a:t>
            </a:r>
            <a:r>
              <a:rPr lang="en-US" sz="1200" kern="1200" dirty="0">
                <a:solidFill>
                  <a:srgbClr val="FF4FA9"/>
                </a:solidFill>
                <a:latin typeface="+mn-lt"/>
                <a:ea typeface="+mn-ea"/>
                <a:cs typeface="+mn-cs"/>
              </a:rPr>
              <a:t>diversity</a:t>
            </a:r>
            <a:r>
              <a:rPr lang="en-US" sz="1200" kern="1200" dirty="0">
                <a:solidFill>
                  <a:schemeClr val="tx1">
                    <a:lumMod val="65000"/>
                    <a:lumOff val="35000"/>
                  </a:schemeClr>
                </a:solidFill>
                <a:latin typeface="+mn-lt"/>
                <a:ea typeface="+mn-ea"/>
                <a:cs typeface="+mn-cs"/>
              </a:rPr>
              <a:t>, </a:t>
            </a:r>
            <a:r>
              <a:rPr lang="en-US" sz="1200" kern="1200" dirty="0">
                <a:solidFill>
                  <a:srgbClr val="FF4FA9"/>
                </a:solidFill>
                <a:latin typeface="+mn-lt"/>
                <a:ea typeface="+mn-ea"/>
                <a:cs typeface="+mn-cs"/>
              </a:rPr>
              <a:t>complexity</a:t>
            </a:r>
            <a:r>
              <a:rPr lang="en-US" sz="1200" kern="1200" dirty="0">
                <a:solidFill>
                  <a:schemeClr val="tx1">
                    <a:lumMod val="65000"/>
                    <a:lumOff val="35000"/>
                  </a:schemeClr>
                </a:solidFill>
                <a:latin typeface="+mn-lt"/>
                <a:ea typeface="+mn-ea"/>
                <a:cs typeface="+mn-cs"/>
              </a:rPr>
              <a:t>, </a:t>
            </a:r>
            <a:r>
              <a:rPr lang="en-US" sz="1200" kern="1200" dirty="0">
                <a:solidFill>
                  <a:srgbClr val="FF4FA9"/>
                </a:solidFill>
                <a:latin typeface="+mn-lt"/>
                <a:ea typeface="+mn-ea"/>
                <a:cs typeface="+mn-cs"/>
              </a:rPr>
              <a:t>contingency</a:t>
            </a:r>
            <a:r>
              <a:rPr lang="en-US" sz="1200" kern="1200" dirty="0">
                <a:solidFill>
                  <a:schemeClr val="tx1">
                    <a:lumMod val="65000"/>
                    <a:lumOff val="35000"/>
                  </a:schemeClr>
                </a:solidFill>
                <a:latin typeface="+mn-lt"/>
                <a:ea typeface="+mn-ea"/>
                <a:cs typeface="+mn-cs"/>
              </a:rPr>
              <a:t> &amp; </a:t>
            </a:r>
            <a:r>
              <a:rPr lang="en-US" sz="1200" kern="1200" dirty="0">
                <a:solidFill>
                  <a:srgbClr val="FF4FA9"/>
                </a:solidFill>
                <a:latin typeface="+mn-lt"/>
                <a:ea typeface="+mn-ea"/>
                <a:cs typeface="+mn-cs"/>
              </a:rPr>
              <a:t>fluidity</a:t>
            </a:r>
            <a:r>
              <a:rPr lang="en-US" sz="1200" kern="1200" dirty="0">
                <a:solidFill>
                  <a:schemeClr val="tx1">
                    <a:lumMod val="65000"/>
                    <a:lumOff val="35000"/>
                  </a:schemeClr>
                </a:solidFill>
                <a:latin typeface="+mn-lt"/>
                <a:ea typeface="+mn-ea"/>
                <a:cs typeface="+mn-cs"/>
              </a:rPr>
              <a:t> of island media &amp; communication networks &amp; agents. </a:t>
            </a:r>
          </a:p>
          <a:p>
            <a:pPr marL="0" indent="0">
              <a:buNone/>
            </a:pPr>
            <a:endParaRPr lang="en-US" sz="1600" kern="1200" dirty="0">
              <a:solidFill>
                <a:schemeClr val="tx1">
                  <a:lumMod val="65000"/>
                  <a:lumOff val="35000"/>
                </a:schemeClr>
              </a:solidFill>
              <a:latin typeface="+mn-lt"/>
              <a:ea typeface="+mn-ea"/>
              <a:cs typeface="+mn-cs"/>
            </a:endParaRPr>
          </a:p>
          <a:p>
            <a:pPr marL="0" indent="0">
              <a:buNone/>
            </a:pPr>
            <a:r>
              <a:rPr lang="en-US" sz="1200" kern="1200" dirty="0">
                <a:solidFill>
                  <a:schemeClr val="tx1">
                    <a:lumMod val="65000"/>
                    <a:lumOff val="35000"/>
                  </a:schemeClr>
                </a:solidFill>
                <a:latin typeface="+mn-lt"/>
                <a:ea typeface="+mn-ea"/>
                <a:cs typeface="+mn-cs"/>
              </a:rPr>
              <a:t>A rhizome is non-linear, anarchic &amp; nomadic &amp; connects any point with any other point, unlike trees or their roots. </a:t>
            </a:r>
          </a:p>
          <a:p>
            <a:pPr marL="0" indent="0">
              <a:buNone/>
            </a:pPr>
            <a:endParaRPr lang="en-US" sz="1100" kern="1200" dirty="0">
              <a:solidFill>
                <a:schemeClr val="tx1">
                  <a:lumMod val="65000"/>
                  <a:lumOff val="35000"/>
                </a:schemeClr>
              </a:solidFill>
              <a:latin typeface="+mn-lt"/>
              <a:ea typeface="+mn-ea"/>
              <a:cs typeface="+mn-cs"/>
            </a:endParaRPr>
          </a:p>
          <a:p>
            <a:pPr marL="457200" lvl="1" indent="0">
              <a:buNone/>
            </a:pPr>
            <a:r>
              <a:rPr lang="en-US" sz="1200" kern="1200" dirty="0">
                <a:solidFill>
                  <a:schemeClr val="tx1">
                    <a:lumMod val="65000"/>
                    <a:lumOff val="35000"/>
                  </a:schemeClr>
                </a:solidFill>
                <a:latin typeface="+mn-lt"/>
                <a:ea typeface="+mn-ea"/>
                <a:cs typeface="+mn-cs"/>
              </a:rPr>
              <a:t>Following this analogy, </a:t>
            </a:r>
            <a:r>
              <a:rPr lang="en-US" sz="1200" kern="1200" dirty="0">
                <a:solidFill>
                  <a:srgbClr val="FF4FA9"/>
                </a:solidFill>
                <a:latin typeface="+mn-lt"/>
                <a:ea typeface="+mn-ea"/>
                <a:cs typeface="+mn-cs"/>
              </a:rPr>
              <a:t>island community media</a:t>
            </a:r>
            <a:r>
              <a:rPr lang="en-US" sz="1200" kern="1200" dirty="0">
                <a:solidFill>
                  <a:schemeClr val="tx1">
                    <a:lumMod val="65000"/>
                    <a:lumOff val="35000"/>
                  </a:schemeClr>
                </a:solidFill>
                <a:latin typeface="+mn-lt"/>
                <a:ea typeface="+mn-ea"/>
                <a:cs typeface="+mn-cs"/>
              </a:rPr>
              <a:t>, unlike their mainland/national counterparts, could be seen as part of a more fluid island interconnected network system that embraces both individual &amp; collective agents. </a:t>
            </a:r>
          </a:p>
        </p:txBody>
      </p:sp>
      <p:sp>
        <p:nvSpPr>
          <p:cNvPr id="4" name="Slide Number Placeholder 3"/>
          <p:cNvSpPr>
            <a:spLocks noGrp="1"/>
          </p:cNvSpPr>
          <p:nvPr>
            <p:ph type="sldNum" sz="quarter" idx="10"/>
          </p:nvPr>
        </p:nvSpPr>
        <p:spPr/>
        <p:txBody>
          <a:bodyPr/>
          <a:lstStyle/>
          <a:p>
            <a:fld id="{22F7A313-6528-EC45-95F7-AEE1E41BC627}" type="slidenum">
              <a:rPr lang="en-US" smtClean="0"/>
              <a:t>23</a:t>
            </a:fld>
            <a:endParaRPr lang="en-US"/>
          </a:p>
        </p:txBody>
      </p:sp>
    </p:spTree>
    <p:extLst>
      <p:ext uri="{BB962C8B-B14F-4D97-AF65-F5344CB8AC3E}">
        <p14:creationId xmlns:p14="http://schemas.microsoft.com/office/powerpoint/2010/main" val="2011079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45587B-E636-7E48-92AC-182F1B690002}" type="slidenum">
              <a:rPr lang="en-US" smtClean="0"/>
              <a:t>2</a:t>
            </a:fld>
            <a:endParaRPr lang="en-US"/>
          </a:p>
        </p:txBody>
      </p:sp>
    </p:spTree>
    <p:extLst>
      <p:ext uri="{BB962C8B-B14F-4D97-AF65-F5344CB8AC3E}">
        <p14:creationId xmlns:p14="http://schemas.microsoft.com/office/powerpoint/2010/main" val="1566450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his desire</a:t>
            </a:r>
            <a:r>
              <a:rPr lang="en-US" baseline="0" dirty="0"/>
              <a:t> to have an island culture that continues generating new cultural/musical expressions instead of simply  transmitting the traditional ones</a:t>
            </a:r>
          </a:p>
          <a:p>
            <a:endParaRPr lang="en-US" baseline="0" dirty="0"/>
          </a:p>
          <a:p>
            <a:r>
              <a:rPr lang="en-US" baseline="0" dirty="0"/>
              <a:t>This poster is from a night street festival hosted by AMAMI FM which broadcasted live.</a:t>
            </a:r>
            <a:endParaRPr lang="en-US" dirty="0"/>
          </a:p>
        </p:txBody>
      </p:sp>
      <p:sp>
        <p:nvSpPr>
          <p:cNvPr id="4" name="Slide Number Placeholder 3"/>
          <p:cNvSpPr>
            <a:spLocks noGrp="1"/>
          </p:cNvSpPr>
          <p:nvPr>
            <p:ph type="sldNum" sz="quarter" idx="10"/>
          </p:nvPr>
        </p:nvSpPr>
        <p:spPr/>
        <p:txBody>
          <a:bodyPr/>
          <a:lstStyle/>
          <a:p>
            <a:fld id="{22F7A313-6528-EC45-95F7-AEE1E41BC627}" type="slidenum">
              <a:rPr lang="en-US" smtClean="0"/>
              <a:t>24</a:t>
            </a:fld>
            <a:endParaRPr lang="en-US"/>
          </a:p>
        </p:txBody>
      </p:sp>
    </p:spTree>
    <p:extLst>
      <p:ext uri="{BB962C8B-B14F-4D97-AF65-F5344CB8AC3E}">
        <p14:creationId xmlns:p14="http://schemas.microsoft.com/office/powerpoint/2010/main" val="811180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3FBD29-D54B-0242-9F0F-78F87C0628E9}" type="slidenum">
              <a:rPr lang="en-US" smtClean="0"/>
              <a:t>25</a:t>
            </a:fld>
            <a:endParaRPr lang="en-US"/>
          </a:p>
        </p:txBody>
      </p:sp>
    </p:spTree>
    <p:extLst>
      <p:ext uri="{BB962C8B-B14F-4D97-AF65-F5344CB8AC3E}">
        <p14:creationId xmlns:p14="http://schemas.microsoft.com/office/powerpoint/2010/main" val="3701806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3 levels of storytelling agents: </a:t>
            </a:r>
            <a:r>
              <a:rPr lang="en-US" sz="1400" kern="1200" dirty="0">
                <a:solidFill>
                  <a:schemeClr val="accent3">
                    <a:lumMod val="75000"/>
                  </a:schemeClr>
                </a:solidFill>
                <a:latin typeface="+mn-lt"/>
                <a:ea typeface="+mn-ea"/>
                <a:cs typeface="+mn-cs"/>
              </a:rPr>
              <a:t>micro, </a:t>
            </a:r>
            <a:r>
              <a:rPr lang="en-US" sz="1400" kern="1200" dirty="0" err="1">
                <a:solidFill>
                  <a:schemeClr val="accent3">
                    <a:lumMod val="75000"/>
                  </a:schemeClr>
                </a:solidFill>
                <a:latin typeface="+mn-lt"/>
                <a:ea typeface="+mn-ea"/>
                <a:cs typeface="+mn-cs"/>
              </a:rPr>
              <a:t>meso</a:t>
            </a:r>
            <a:r>
              <a:rPr lang="en-US" sz="1400" kern="1200" dirty="0">
                <a:solidFill>
                  <a:schemeClr val="accent3">
                    <a:lumMod val="75000"/>
                  </a:schemeClr>
                </a:solidFill>
                <a:latin typeface="+mn-lt"/>
                <a:ea typeface="+mn-ea"/>
                <a:cs typeface="+mn-cs"/>
              </a:rPr>
              <a:t>, macro</a:t>
            </a:r>
            <a:r>
              <a:rPr lang="en-US" sz="1400" kern="1200" dirty="0">
                <a:solidFill>
                  <a:schemeClr val="tx1"/>
                </a:solidFill>
                <a:latin typeface="+mn-lt"/>
                <a:ea typeface="+mn-ea"/>
                <a:cs typeface="+mn-cs"/>
              </a:rPr>
              <a:t>, differentiated based on their primary storytelling referent &amp; their island audience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Link to next slide on agents of change, that the people who run these radios are not only acting as story telling agents at micro, </a:t>
            </a:r>
            <a:r>
              <a:rPr lang="en-US" sz="1400" kern="1200" dirty="0" err="1">
                <a:solidFill>
                  <a:schemeClr val="tx1"/>
                </a:solidFill>
                <a:latin typeface="+mn-lt"/>
                <a:ea typeface="+mn-ea"/>
                <a:cs typeface="+mn-cs"/>
              </a:rPr>
              <a:t>meso</a:t>
            </a:r>
            <a:r>
              <a:rPr lang="en-US" sz="1400" kern="1200" dirty="0">
                <a:solidFill>
                  <a:schemeClr val="tx1"/>
                </a:solidFill>
                <a:latin typeface="+mn-lt"/>
                <a:ea typeface="+mn-ea"/>
                <a:cs typeface="+mn-cs"/>
              </a:rPr>
              <a:t> and macro levels (community, pan island and often inter-island) but also a agents of change,,,</a:t>
            </a:r>
          </a:p>
          <a:p>
            <a:endParaRPr lang="en-US" dirty="0"/>
          </a:p>
        </p:txBody>
      </p:sp>
      <p:sp>
        <p:nvSpPr>
          <p:cNvPr id="4" name="Slide Number Placeholder 3"/>
          <p:cNvSpPr>
            <a:spLocks noGrp="1"/>
          </p:cNvSpPr>
          <p:nvPr>
            <p:ph type="sldNum" sz="quarter" idx="10"/>
          </p:nvPr>
        </p:nvSpPr>
        <p:spPr/>
        <p:txBody>
          <a:bodyPr/>
          <a:lstStyle/>
          <a:p>
            <a:fld id="{D63FBD29-D54B-0242-9F0F-78F87C0628E9}" type="slidenum">
              <a:rPr lang="en-US" smtClean="0"/>
              <a:t>26</a:t>
            </a:fld>
            <a:endParaRPr lang="en-US"/>
          </a:p>
        </p:txBody>
      </p:sp>
    </p:spTree>
    <p:extLst>
      <p:ext uri="{BB962C8B-B14F-4D97-AF65-F5344CB8AC3E}">
        <p14:creationId xmlns:p14="http://schemas.microsoft.com/office/powerpoint/2010/main" val="885882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Kengo</a:t>
            </a:r>
            <a:r>
              <a:rPr lang="en-US" dirty="0"/>
              <a:t> </a:t>
            </a:r>
            <a:r>
              <a:rPr lang="en-US" dirty="0" err="1"/>
              <a:t>Fumoto</a:t>
            </a:r>
            <a:r>
              <a:rPr lang="en-US" dirty="0"/>
              <a:t> is not only a storytelling agent of a storytelling telling network that he set up but also a cultural enabler and a catalyst and he is not the only. During out research we met with a great number of agents of change/cultural enablers that nurture the islands’ communicative ecology</a:t>
            </a:r>
          </a:p>
          <a:p>
            <a:endParaRPr lang="en-US" dirty="0"/>
          </a:p>
          <a:p>
            <a:r>
              <a:rPr lang="en-US" dirty="0"/>
              <a:t>Take of instance </a:t>
            </a:r>
            <a:r>
              <a:rPr lang="en-US" dirty="0" err="1"/>
              <a:t>Mr</a:t>
            </a:r>
            <a:r>
              <a:rPr lang="en-US" dirty="0"/>
              <a:t> Kabayama whose company provides with the technology needed to run this radios and other communication systems. He played an important role in starting </a:t>
            </a:r>
            <a:r>
              <a:rPr lang="en-US" dirty="0" err="1"/>
              <a:t>Uken</a:t>
            </a:r>
            <a:r>
              <a:rPr lang="en-US" dirty="0"/>
              <a:t> FM and he since set up another community radio funded by him.</a:t>
            </a:r>
          </a:p>
        </p:txBody>
      </p:sp>
      <p:sp>
        <p:nvSpPr>
          <p:cNvPr id="4" name="Slide Number Placeholder 3"/>
          <p:cNvSpPr>
            <a:spLocks noGrp="1"/>
          </p:cNvSpPr>
          <p:nvPr>
            <p:ph type="sldNum" sz="quarter" idx="10"/>
          </p:nvPr>
        </p:nvSpPr>
        <p:spPr/>
        <p:txBody>
          <a:bodyPr/>
          <a:lstStyle/>
          <a:p>
            <a:fld id="{D63FBD29-D54B-0242-9F0F-78F87C0628E9}" type="slidenum">
              <a:rPr lang="en-US" smtClean="0"/>
              <a:t>27</a:t>
            </a:fld>
            <a:endParaRPr lang="en-US"/>
          </a:p>
        </p:txBody>
      </p:sp>
    </p:spTree>
    <p:extLst>
      <p:ext uri="{BB962C8B-B14F-4D97-AF65-F5344CB8AC3E}">
        <p14:creationId xmlns:p14="http://schemas.microsoft.com/office/powerpoint/2010/main" val="388405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F7A313-6528-EC45-95F7-AEE1E41BC627}" type="slidenum">
              <a:rPr lang="en-US" smtClean="0"/>
              <a:t>28</a:t>
            </a:fld>
            <a:endParaRPr lang="en-US"/>
          </a:p>
        </p:txBody>
      </p:sp>
    </p:spTree>
    <p:extLst>
      <p:ext uri="{BB962C8B-B14F-4D97-AF65-F5344CB8AC3E}">
        <p14:creationId xmlns:p14="http://schemas.microsoft.com/office/powerpoint/2010/main" val="104946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how they act as nodal points and construct linkages with market/commercial media and state/national broadcasters/networks</a:t>
            </a:r>
            <a:endParaRPr lang="en-US" dirty="0"/>
          </a:p>
        </p:txBody>
      </p:sp>
      <p:sp>
        <p:nvSpPr>
          <p:cNvPr id="4" name="Slide Number Placeholder 3"/>
          <p:cNvSpPr>
            <a:spLocks noGrp="1"/>
          </p:cNvSpPr>
          <p:nvPr>
            <p:ph type="sldNum" sz="quarter" idx="10"/>
          </p:nvPr>
        </p:nvSpPr>
        <p:spPr/>
        <p:txBody>
          <a:bodyPr/>
          <a:lstStyle/>
          <a:p>
            <a:fld id="{22F7A313-6528-EC45-95F7-AEE1E41BC627}" type="slidenum">
              <a:rPr lang="en-US" smtClean="0"/>
              <a:t>29</a:t>
            </a:fld>
            <a:endParaRPr lang="en-US"/>
          </a:p>
        </p:txBody>
      </p:sp>
    </p:spTree>
    <p:extLst>
      <p:ext uri="{BB962C8B-B14F-4D97-AF65-F5344CB8AC3E}">
        <p14:creationId xmlns:p14="http://schemas.microsoft.com/office/powerpoint/2010/main" val="3075396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we can start answering or at least discuss this at the end of this presentation</a:t>
            </a:r>
          </a:p>
          <a:p>
            <a:endParaRPr lang="en-US" dirty="0"/>
          </a:p>
        </p:txBody>
      </p:sp>
      <p:sp>
        <p:nvSpPr>
          <p:cNvPr id="4" name="Slide Number Placeholder 3"/>
          <p:cNvSpPr>
            <a:spLocks noGrp="1"/>
          </p:cNvSpPr>
          <p:nvPr>
            <p:ph type="sldNum" sz="quarter" idx="5"/>
          </p:nvPr>
        </p:nvSpPr>
        <p:spPr/>
        <p:txBody>
          <a:bodyPr/>
          <a:lstStyle/>
          <a:p>
            <a:fld id="{1645587B-E636-7E48-92AC-182F1B690002}" type="slidenum">
              <a:rPr lang="en-US" smtClean="0"/>
              <a:t>30</a:t>
            </a:fld>
            <a:endParaRPr lang="en-US"/>
          </a:p>
        </p:txBody>
      </p:sp>
    </p:spTree>
    <p:extLst>
      <p:ext uri="{BB962C8B-B14F-4D97-AF65-F5344CB8AC3E}">
        <p14:creationId xmlns:p14="http://schemas.microsoft.com/office/powerpoint/2010/main" val="3218651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very close to celebrating world radio day, so the obvious question is why community based radios?  The answer I believe is well illustrated in this quote by </a:t>
            </a:r>
            <a:r>
              <a:rPr lang="en-US" dirty="0" err="1"/>
              <a:t>nuestros</a:t>
            </a:r>
            <a:r>
              <a:rPr lang="en-US" dirty="0"/>
              <a:t> </a:t>
            </a:r>
            <a:r>
              <a:rPr lang="en-US" dirty="0" err="1"/>
              <a:t>medios</a:t>
            </a:r>
            <a:r>
              <a:rPr lang="en-US" dirty="0"/>
              <a:t>/our media international community media network that takes a community needs and rights approach :</a:t>
            </a:r>
          </a:p>
        </p:txBody>
      </p:sp>
      <p:sp>
        <p:nvSpPr>
          <p:cNvPr id="4" name="Slide Number Placeholder 3"/>
          <p:cNvSpPr>
            <a:spLocks noGrp="1"/>
          </p:cNvSpPr>
          <p:nvPr>
            <p:ph type="sldNum" sz="quarter" idx="5"/>
          </p:nvPr>
        </p:nvSpPr>
        <p:spPr/>
        <p:txBody>
          <a:bodyPr/>
          <a:lstStyle/>
          <a:p>
            <a:fld id="{1645587B-E636-7E48-92AC-182F1B690002}" type="slidenum">
              <a:rPr lang="en-US" smtClean="0"/>
              <a:t>3</a:t>
            </a:fld>
            <a:endParaRPr lang="en-US"/>
          </a:p>
        </p:txBody>
      </p:sp>
    </p:spTree>
    <p:extLst>
      <p:ext uri="{BB962C8B-B14F-4D97-AF65-F5344CB8AC3E}">
        <p14:creationId xmlns:p14="http://schemas.microsoft.com/office/powerpoint/2010/main" val="984221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can this approach help us better understand what tole can community based radio play in supporting remote communities in </a:t>
            </a:r>
            <a:r>
              <a:rPr lang="en-US" dirty="0" err="1"/>
              <a:t>Centrl</a:t>
            </a:r>
            <a:r>
              <a:rPr lang="en-US" dirty="0"/>
              <a:t> </a:t>
            </a:r>
            <a:r>
              <a:rPr lang="en-US" dirty="0" err="1"/>
              <a:t>asia</a:t>
            </a:r>
            <a:r>
              <a:rPr lang="en-US" dirty="0"/>
              <a:t>?</a:t>
            </a:r>
          </a:p>
        </p:txBody>
      </p:sp>
      <p:sp>
        <p:nvSpPr>
          <p:cNvPr id="4" name="Slide Number Placeholder 3"/>
          <p:cNvSpPr>
            <a:spLocks noGrp="1"/>
          </p:cNvSpPr>
          <p:nvPr>
            <p:ph type="sldNum" sz="quarter" idx="5"/>
          </p:nvPr>
        </p:nvSpPr>
        <p:spPr/>
        <p:txBody>
          <a:bodyPr/>
          <a:lstStyle/>
          <a:p>
            <a:fld id="{1645587B-E636-7E48-92AC-182F1B690002}" type="slidenum">
              <a:rPr lang="en-US" smtClean="0"/>
              <a:t>4</a:t>
            </a:fld>
            <a:endParaRPr lang="en-US"/>
          </a:p>
        </p:txBody>
      </p:sp>
    </p:spTree>
    <p:extLst>
      <p:ext uri="{BB962C8B-B14F-4D97-AF65-F5344CB8AC3E}">
        <p14:creationId xmlns:p14="http://schemas.microsoft.com/office/powerpoint/2010/main" val="1971924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45587B-E636-7E48-92AC-182F1B690002}" type="slidenum">
              <a:rPr lang="en-US" smtClean="0"/>
              <a:t>5</a:t>
            </a:fld>
            <a:endParaRPr lang="en-US"/>
          </a:p>
        </p:txBody>
      </p:sp>
    </p:spTree>
    <p:extLst>
      <p:ext uri="{BB962C8B-B14F-4D97-AF65-F5344CB8AC3E}">
        <p14:creationId xmlns:p14="http://schemas.microsoft.com/office/powerpoint/2010/main" val="1055719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45587B-E636-7E48-92AC-182F1B690002}" type="slidenum">
              <a:rPr lang="en-US" smtClean="0"/>
              <a:t>6</a:t>
            </a:fld>
            <a:endParaRPr lang="en-US"/>
          </a:p>
        </p:txBody>
      </p:sp>
    </p:spTree>
    <p:extLst>
      <p:ext uri="{BB962C8B-B14F-4D97-AF65-F5344CB8AC3E}">
        <p14:creationId xmlns:p14="http://schemas.microsoft.com/office/powerpoint/2010/main" val="3669334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45587B-E636-7E48-92AC-182F1B690002}" type="slidenum">
              <a:rPr lang="en-US" smtClean="0"/>
              <a:t>7</a:t>
            </a:fld>
            <a:endParaRPr lang="en-US"/>
          </a:p>
        </p:txBody>
      </p:sp>
    </p:spTree>
    <p:extLst>
      <p:ext uri="{BB962C8B-B14F-4D97-AF65-F5344CB8AC3E}">
        <p14:creationId xmlns:p14="http://schemas.microsoft.com/office/powerpoint/2010/main" val="806563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phrases signal the connection of community radio to social change</a:t>
            </a:r>
          </a:p>
        </p:txBody>
      </p:sp>
      <p:sp>
        <p:nvSpPr>
          <p:cNvPr id="4" name="Slide Number Placeholder 3"/>
          <p:cNvSpPr>
            <a:spLocks noGrp="1"/>
          </p:cNvSpPr>
          <p:nvPr>
            <p:ph type="sldNum" sz="quarter" idx="5"/>
          </p:nvPr>
        </p:nvSpPr>
        <p:spPr/>
        <p:txBody>
          <a:bodyPr/>
          <a:lstStyle/>
          <a:p>
            <a:fld id="{1645587B-E636-7E48-92AC-182F1B690002}" type="slidenum">
              <a:rPr lang="en-US" smtClean="0"/>
              <a:t>8</a:t>
            </a:fld>
            <a:endParaRPr lang="en-US"/>
          </a:p>
        </p:txBody>
      </p:sp>
    </p:spTree>
    <p:extLst>
      <p:ext uri="{BB962C8B-B14F-4D97-AF65-F5344CB8AC3E}">
        <p14:creationId xmlns:p14="http://schemas.microsoft.com/office/powerpoint/2010/main" val="2252973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Radio’s potential impact on social change</a:t>
            </a:r>
          </a:p>
          <a:p>
            <a:r>
              <a:rPr lang="en-US" dirty="0"/>
              <a:t>Health </a:t>
            </a:r>
          </a:p>
          <a:p>
            <a:r>
              <a:rPr lang="en-US" dirty="0"/>
              <a:t>Education</a:t>
            </a:r>
          </a:p>
          <a:p>
            <a:r>
              <a:rPr lang="en-US" dirty="0"/>
              <a:t>Civics</a:t>
            </a:r>
          </a:p>
          <a:p>
            <a:r>
              <a:rPr lang="en-US" dirty="0"/>
              <a:t>Gender equality</a:t>
            </a:r>
          </a:p>
          <a:p>
            <a:r>
              <a:rPr lang="en-US" dirty="0"/>
              <a:t>Culture-identity</a:t>
            </a:r>
          </a:p>
          <a:p>
            <a:r>
              <a:rPr lang="en-US" dirty="0"/>
              <a:t>Conflict resolution and peace building</a:t>
            </a:r>
          </a:p>
          <a:p>
            <a:r>
              <a:rPr lang="en-US" dirty="0"/>
              <a:t>Climate change</a:t>
            </a:r>
          </a:p>
          <a:p>
            <a:endParaRPr lang="en-US" dirty="0"/>
          </a:p>
        </p:txBody>
      </p:sp>
      <p:sp>
        <p:nvSpPr>
          <p:cNvPr id="4" name="Slide Number Placeholder 3"/>
          <p:cNvSpPr>
            <a:spLocks noGrp="1"/>
          </p:cNvSpPr>
          <p:nvPr>
            <p:ph type="sldNum" sz="quarter" idx="5"/>
          </p:nvPr>
        </p:nvSpPr>
        <p:spPr/>
        <p:txBody>
          <a:bodyPr/>
          <a:lstStyle/>
          <a:p>
            <a:fld id="{1645587B-E636-7E48-92AC-182F1B690002}" type="slidenum">
              <a:rPr lang="en-US" smtClean="0"/>
              <a:t>9</a:t>
            </a:fld>
            <a:endParaRPr lang="en-US"/>
          </a:p>
        </p:txBody>
      </p:sp>
    </p:spTree>
    <p:extLst>
      <p:ext uri="{BB962C8B-B14F-4D97-AF65-F5344CB8AC3E}">
        <p14:creationId xmlns:p14="http://schemas.microsoft.com/office/powerpoint/2010/main" val="1630285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1E497-D121-F44B-B774-60AA1EEC42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265189-88AC-284D-AAE4-4DD6FBB30E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00B235-C4BB-F041-B5C5-445E8A21DACE}"/>
              </a:ext>
            </a:extLst>
          </p:cNvPr>
          <p:cNvSpPr>
            <a:spLocks noGrp="1"/>
          </p:cNvSpPr>
          <p:nvPr>
            <p:ph type="dt" sz="half" idx="10"/>
          </p:nvPr>
        </p:nvSpPr>
        <p:spPr/>
        <p:txBody>
          <a:bodyPr/>
          <a:lstStyle/>
          <a:p>
            <a:fld id="{19B5FA41-A4EC-0D47-8547-E8AFF214FD69}" type="datetimeFigureOut">
              <a:rPr lang="en-US" smtClean="0"/>
              <a:t>2/11/19</a:t>
            </a:fld>
            <a:endParaRPr lang="en-US"/>
          </a:p>
        </p:txBody>
      </p:sp>
      <p:sp>
        <p:nvSpPr>
          <p:cNvPr id="5" name="Footer Placeholder 4">
            <a:extLst>
              <a:ext uri="{FF2B5EF4-FFF2-40B4-BE49-F238E27FC236}">
                <a16:creationId xmlns:a16="http://schemas.microsoft.com/office/drawing/2014/main" id="{93450A14-1416-D740-AA68-8E5B36586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BF4DD-E3FE-F140-A04E-4E009A5BA1BD}"/>
              </a:ext>
            </a:extLst>
          </p:cNvPr>
          <p:cNvSpPr>
            <a:spLocks noGrp="1"/>
          </p:cNvSpPr>
          <p:nvPr>
            <p:ph type="sldNum" sz="quarter" idx="12"/>
          </p:nvPr>
        </p:nvSpPr>
        <p:spPr/>
        <p:txBody>
          <a:bodyPr/>
          <a:lstStyle/>
          <a:p>
            <a:fld id="{427BA2DE-DF92-6D42-B8B9-A54A465B69C7}" type="slidenum">
              <a:rPr lang="en-US" smtClean="0"/>
              <a:t>‹#›</a:t>
            </a:fld>
            <a:endParaRPr lang="en-US"/>
          </a:p>
        </p:txBody>
      </p:sp>
    </p:spTree>
    <p:extLst>
      <p:ext uri="{BB962C8B-B14F-4D97-AF65-F5344CB8AC3E}">
        <p14:creationId xmlns:p14="http://schemas.microsoft.com/office/powerpoint/2010/main" val="2972037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9959-52CA-2340-BEE6-4EE2C60D98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6167B9-B374-E541-B4B3-9D529AF4E6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A9FC5-918D-5A4F-9758-80267BF66B17}"/>
              </a:ext>
            </a:extLst>
          </p:cNvPr>
          <p:cNvSpPr>
            <a:spLocks noGrp="1"/>
          </p:cNvSpPr>
          <p:nvPr>
            <p:ph type="dt" sz="half" idx="10"/>
          </p:nvPr>
        </p:nvSpPr>
        <p:spPr/>
        <p:txBody>
          <a:bodyPr/>
          <a:lstStyle/>
          <a:p>
            <a:fld id="{19B5FA41-A4EC-0D47-8547-E8AFF214FD69}" type="datetimeFigureOut">
              <a:rPr lang="en-US" smtClean="0"/>
              <a:t>2/11/19</a:t>
            </a:fld>
            <a:endParaRPr lang="en-US"/>
          </a:p>
        </p:txBody>
      </p:sp>
      <p:sp>
        <p:nvSpPr>
          <p:cNvPr id="5" name="Footer Placeholder 4">
            <a:extLst>
              <a:ext uri="{FF2B5EF4-FFF2-40B4-BE49-F238E27FC236}">
                <a16:creationId xmlns:a16="http://schemas.microsoft.com/office/drawing/2014/main" id="{35C17D34-B0CC-F24D-8EC0-7363F2FE5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ACD81-8EC7-4349-9051-8D08AD635D73}"/>
              </a:ext>
            </a:extLst>
          </p:cNvPr>
          <p:cNvSpPr>
            <a:spLocks noGrp="1"/>
          </p:cNvSpPr>
          <p:nvPr>
            <p:ph type="sldNum" sz="quarter" idx="12"/>
          </p:nvPr>
        </p:nvSpPr>
        <p:spPr/>
        <p:txBody>
          <a:bodyPr/>
          <a:lstStyle/>
          <a:p>
            <a:fld id="{427BA2DE-DF92-6D42-B8B9-A54A465B69C7}" type="slidenum">
              <a:rPr lang="en-US" smtClean="0"/>
              <a:t>‹#›</a:t>
            </a:fld>
            <a:endParaRPr lang="en-US"/>
          </a:p>
        </p:txBody>
      </p:sp>
    </p:spTree>
    <p:extLst>
      <p:ext uri="{BB962C8B-B14F-4D97-AF65-F5344CB8AC3E}">
        <p14:creationId xmlns:p14="http://schemas.microsoft.com/office/powerpoint/2010/main" val="1078074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EA9F2-DB5B-C640-A383-A44B42E653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989A5E-D5BB-2540-ADDB-DF38719EA6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D45A60-6608-3F41-A43B-25B5CCBA6642}"/>
              </a:ext>
            </a:extLst>
          </p:cNvPr>
          <p:cNvSpPr>
            <a:spLocks noGrp="1"/>
          </p:cNvSpPr>
          <p:nvPr>
            <p:ph type="dt" sz="half" idx="10"/>
          </p:nvPr>
        </p:nvSpPr>
        <p:spPr/>
        <p:txBody>
          <a:bodyPr/>
          <a:lstStyle/>
          <a:p>
            <a:fld id="{19B5FA41-A4EC-0D47-8547-E8AFF214FD69}" type="datetimeFigureOut">
              <a:rPr lang="en-US" smtClean="0"/>
              <a:t>2/11/19</a:t>
            </a:fld>
            <a:endParaRPr lang="en-US"/>
          </a:p>
        </p:txBody>
      </p:sp>
      <p:sp>
        <p:nvSpPr>
          <p:cNvPr id="5" name="Footer Placeholder 4">
            <a:extLst>
              <a:ext uri="{FF2B5EF4-FFF2-40B4-BE49-F238E27FC236}">
                <a16:creationId xmlns:a16="http://schemas.microsoft.com/office/drawing/2014/main" id="{259CED90-D37F-9845-AC4F-A9DD8CC363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4D0771-9515-0C46-918D-02349FEFCC08}"/>
              </a:ext>
            </a:extLst>
          </p:cNvPr>
          <p:cNvSpPr>
            <a:spLocks noGrp="1"/>
          </p:cNvSpPr>
          <p:nvPr>
            <p:ph type="sldNum" sz="quarter" idx="12"/>
          </p:nvPr>
        </p:nvSpPr>
        <p:spPr/>
        <p:txBody>
          <a:bodyPr/>
          <a:lstStyle/>
          <a:p>
            <a:fld id="{427BA2DE-DF92-6D42-B8B9-A54A465B69C7}" type="slidenum">
              <a:rPr lang="en-US" smtClean="0"/>
              <a:t>‹#›</a:t>
            </a:fld>
            <a:endParaRPr lang="en-US"/>
          </a:p>
        </p:txBody>
      </p:sp>
    </p:spTree>
    <p:extLst>
      <p:ext uri="{BB962C8B-B14F-4D97-AF65-F5344CB8AC3E}">
        <p14:creationId xmlns:p14="http://schemas.microsoft.com/office/powerpoint/2010/main" val="2323840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27B5-9096-AF41-A092-ADC97926B5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B91EE6-EB6E-E543-9EDD-96FD7636CD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918647-7055-4446-B20A-2520E8443D3F}"/>
              </a:ext>
            </a:extLst>
          </p:cNvPr>
          <p:cNvSpPr>
            <a:spLocks noGrp="1"/>
          </p:cNvSpPr>
          <p:nvPr>
            <p:ph type="dt" sz="half" idx="10"/>
          </p:nvPr>
        </p:nvSpPr>
        <p:spPr/>
        <p:txBody>
          <a:bodyPr/>
          <a:lstStyle/>
          <a:p>
            <a:fld id="{19B5FA41-A4EC-0D47-8547-E8AFF214FD69}" type="datetimeFigureOut">
              <a:rPr lang="en-US" smtClean="0"/>
              <a:t>2/11/19</a:t>
            </a:fld>
            <a:endParaRPr lang="en-US"/>
          </a:p>
        </p:txBody>
      </p:sp>
      <p:sp>
        <p:nvSpPr>
          <p:cNvPr id="5" name="Footer Placeholder 4">
            <a:extLst>
              <a:ext uri="{FF2B5EF4-FFF2-40B4-BE49-F238E27FC236}">
                <a16:creationId xmlns:a16="http://schemas.microsoft.com/office/drawing/2014/main" id="{EC813562-8D4B-A441-9811-36ACE1A678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3952D-F6A3-3C4C-8A0D-37CFD95E471F}"/>
              </a:ext>
            </a:extLst>
          </p:cNvPr>
          <p:cNvSpPr>
            <a:spLocks noGrp="1"/>
          </p:cNvSpPr>
          <p:nvPr>
            <p:ph type="sldNum" sz="quarter" idx="12"/>
          </p:nvPr>
        </p:nvSpPr>
        <p:spPr/>
        <p:txBody>
          <a:bodyPr/>
          <a:lstStyle/>
          <a:p>
            <a:fld id="{427BA2DE-DF92-6D42-B8B9-A54A465B69C7}" type="slidenum">
              <a:rPr lang="en-US" smtClean="0"/>
              <a:t>‹#›</a:t>
            </a:fld>
            <a:endParaRPr lang="en-US"/>
          </a:p>
        </p:txBody>
      </p:sp>
    </p:spTree>
    <p:extLst>
      <p:ext uri="{BB962C8B-B14F-4D97-AF65-F5344CB8AC3E}">
        <p14:creationId xmlns:p14="http://schemas.microsoft.com/office/powerpoint/2010/main" val="638252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0D430-3CDA-D644-9FE6-63D5EBD4E5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0F6B5-6C34-4C4A-93BA-F7032DE2DD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9119E03-4CB4-7647-982E-7F8BDA5F3B6B}"/>
              </a:ext>
            </a:extLst>
          </p:cNvPr>
          <p:cNvSpPr>
            <a:spLocks noGrp="1"/>
          </p:cNvSpPr>
          <p:nvPr>
            <p:ph type="dt" sz="half" idx="10"/>
          </p:nvPr>
        </p:nvSpPr>
        <p:spPr/>
        <p:txBody>
          <a:bodyPr/>
          <a:lstStyle/>
          <a:p>
            <a:fld id="{19B5FA41-A4EC-0D47-8547-E8AFF214FD69}" type="datetimeFigureOut">
              <a:rPr lang="en-US" smtClean="0"/>
              <a:t>2/11/19</a:t>
            </a:fld>
            <a:endParaRPr lang="en-US"/>
          </a:p>
        </p:txBody>
      </p:sp>
      <p:sp>
        <p:nvSpPr>
          <p:cNvPr id="5" name="Footer Placeholder 4">
            <a:extLst>
              <a:ext uri="{FF2B5EF4-FFF2-40B4-BE49-F238E27FC236}">
                <a16:creationId xmlns:a16="http://schemas.microsoft.com/office/drawing/2014/main" id="{7923A7CA-D564-8E48-BD5D-DA2F8A7F9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B1ADB-19E7-8F47-A3C4-96BC6C2E0BA9}"/>
              </a:ext>
            </a:extLst>
          </p:cNvPr>
          <p:cNvSpPr>
            <a:spLocks noGrp="1"/>
          </p:cNvSpPr>
          <p:nvPr>
            <p:ph type="sldNum" sz="quarter" idx="12"/>
          </p:nvPr>
        </p:nvSpPr>
        <p:spPr/>
        <p:txBody>
          <a:bodyPr/>
          <a:lstStyle/>
          <a:p>
            <a:fld id="{427BA2DE-DF92-6D42-B8B9-A54A465B69C7}" type="slidenum">
              <a:rPr lang="en-US" smtClean="0"/>
              <a:t>‹#›</a:t>
            </a:fld>
            <a:endParaRPr lang="en-US"/>
          </a:p>
        </p:txBody>
      </p:sp>
    </p:spTree>
    <p:extLst>
      <p:ext uri="{BB962C8B-B14F-4D97-AF65-F5344CB8AC3E}">
        <p14:creationId xmlns:p14="http://schemas.microsoft.com/office/powerpoint/2010/main" val="117682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D632-6881-8A40-AF20-E65C6B181C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012FC7-9FD1-7E44-B259-6309F901B73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50EC6C-37D9-B143-8F6E-C672A83C6B0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5F7B4D-597F-F74C-A5E9-201C2BAE238D}"/>
              </a:ext>
            </a:extLst>
          </p:cNvPr>
          <p:cNvSpPr>
            <a:spLocks noGrp="1"/>
          </p:cNvSpPr>
          <p:nvPr>
            <p:ph type="dt" sz="half" idx="10"/>
          </p:nvPr>
        </p:nvSpPr>
        <p:spPr/>
        <p:txBody>
          <a:bodyPr/>
          <a:lstStyle/>
          <a:p>
            <a:fld id="{19B5FA41-A4EC-0D47-8547-E8AFF214FD69}" type="datetimeFigureOut">
              <a:rPr lang="en-US" smtClean="0"/>
              <a:t>2/11/19</a:t>
            </a:fld>
            <a:endParaRPr lang="en-US"/>
          </a:p>
        </p:txBody>
      </p:sp>
      <p:sp>
        <p:nvSpPr>
          <p:cNvPr id="6" name="Footer Placeholder 5">
            <a:extLst>
              <a:ext uri="{FF2B5EF4-FFF2-40B4-BE49-F238E27FC236}">
                <a16:creationId xmlns:a16="http://schemas.microsoft.com/office/drawing/2014/main" id="{7AAF079C-E4BE-1941-86F8-A898EAD039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CA641B-36C4-4841-9030-C14829F2C242}"/>
              </a:ext>
            </a:extLst>
          </p:cNvPr>
          <p:cNvSpPr>
            <a:spLocks noGrp="1"/>
          </p:cNvSpPr>
          <p:nvPr>
            <p:ph type="sldNum" sz="quarter" idx="12"/>
          </p:nvPr>
        </p:nvSpPr>
        <p:spPr/>
        <p:txBody>
          <a:bodyPr/>
          <a:lstStyle/>
          <a:p>
            <a:fld id="{427BA2DE-DF92-6D42-B8B9-A54A465B69C7}" type="slidenum">
              <a:rPr lang="en-US" smtClean="0"/>
              <a:t>‹#›</a:t>
            </a:fld>
            <a:endParaRPr lang="en-US"/>
          </a:p>
        </p:txBody>
      </p:sp>
    </p:spTree>
    <p:extLst>
      <p:ext uri="{BB962C8B-B14F-4D97-AF65-F5344CB8AC3E}">
        <p14:creationId xmlns:p14="http://schemas.microsoft.com/office/powerpoint/2010/main" val="2995587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FE9E4-5B68-7546-87E6-4263EFE70B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719AE7-18FF-4645-8C75-F8FD774FCE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D95AEA8-3345-3448-8D57-E4C687C0146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97BC13-332D-2049-8B64-477D83698F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4B4B248-21E9-4444-94B7-66098833D3A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4E2A5F-B187-384D-A3B8-81C7A196D3E0}"/>
              </a:ext>
            </a:extLst>
          </p:cNvPr>
          <p:cNvSpPr>
            <a:spLocks noGrp="1"/>
          </p:cNvSpPr>
          <p:nvPr>
            <p:ph type="dt" sz="half" idx="10"/>
          </p:nvPr>
        </p:nvSpPr>
        <p:spPr/>
        <p:txBody>
          <a:bodyPr/>
          <a:lstStyle/>
          <a:p>
            <a:fld id="{19B5FA41-A4EC-0D47-8547-E8AFF214FD69}" type="datetimeFigureOut">
              <a:rPr lang="en-US" smtClean="0"/>
              <a:t>2/11/19</a:t>
            </a:fld>
            <a:endParaRPr lang="en-US"/>
          </a:p>
        </p:txBody>
      </p:sp>
      <p:sp>
        <p:nvSpPr>
          <p:cNvPr id="8" name="Footer Placeholder 7">
            <a:extLst>
              <a:ext uri="{FF2B5EF4-FFF2-40B4-BE49-F238E27FC236}">
                <a16:creationId xmlns:a16="http://schemas.microsoft.com/office/drawing/2014/main" id="{F4BE674C-D130-2543-A5D6-7EC8655F1D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554CE4-6923-4346-BA2C-A0737A576F18}"/>
              </a:ext>
            </a:extLst>
          </p:cNvPr>
          <p:cNvSpPr>
            <a:spLocks noGrp="1"/>
          </p:cNvSpPr>
          <p:nvPr>
            <p:ph type="sldNum" sz="quarter" idx="12"/>
          </p:nvPr>
        </p:nvSpPr>
        <p:spPr/>
        <p:txBody>
          <a:bodyPr/>
          <a:lstStyle/>
          <a:p>
            <a:fld id="{427BA2DE-DF92-6D42-B8B9-A54A465B69C7}" type="slidenum">
              <a:rPr lang="en-US" smtClean="0"/>
              <a:t>‹#›</a:t>
            </a:fld>
            <a:endParaRPr lang="en-US"/>
          </a:p>
        </p:txBody>
      </p:sp>
    </p:spTree>
    <p:extLst>
      <p:ext uri="{BB962C8B-B14F-4D97-AF65-F5344CB8AC3E}">
        <p14:creationId xmlns:p14="http://schemas.microsoft.com/office/powerpoint/2010/main" val="787031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A569D-19C6-C84C-B775-3FDCDFB95C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2FA9B3-3E00-9F45-A3DD-80F9C6E53DE8}"/>
              </a:ext>
            </a:extLst>
          </p:cNvPr>
          <p:cNvSpPr>
            <a:spLocks noGrp="1"/>
          </p:cNvSpPr>
          <p:nvPr>
            <p:ph type="dt" sz="half" idx="10"/>
          </p:nvPr>
        </p:nvSpPr>
        <p:spPr/>
        <p:txBody>
          <a:bodyPr/>
          <a:lstStyle/>
          <a:p>
            <a:fld id="{19B5FA41-A4EC-0D47-8547-E8AFF214FD69}" type="datetimeFigureOut">
              <a:rPr lang="en-US" smtClean="0"/>
              <a:t>2/11/19</a:t>
            </a:fld>
            <a:endParaRPr lang="en-US"/>
          </a:p>
        </p:txBody>
      </p:sp>
      <p:sp>
        <p:nvSpPr>
          <p:cNvPr id="4" name="Footer Placeholder 3">
            <a:extLst>
              <a:ext uri="{FF2B5EF4-FFF2-40B4-BE49-F238E27FC236}">
                <a16:creationId xmlns:a16="http://schemas.microsoft.com/office/drawing/2014/main" id="{529A62B3-0934-B74E-B9B7-F0DB8E114C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083125-AE79-AD4C-9C79-BAD0C9ED542D}"/>
              </a:ext>
            </a:extLst>
          </p:cNvPr>
          <p:cNvSpPr>
            <a:spLocks noGrp="1"/>
          </p:cNvSpPr>
          <p:nvPr>
            <p:ph type="sldNum" sz="quarter" idx="12"/>
          </p:nvPr>
        </p:nvSpPr>
        <p:spPr/>
        <p:txBody>
          <a:bodyPr/>
          <a:lstStyle/>
          <a:p>
            <a:fld id="{427BA2DE-DF92-6D42-B8B9-A54A465B69C7}" type="slidenum">
              <a:rPr lang="en-US" smtClean="0"/>
              <a:t>‹#›</a:t>
            </a:fld>
            <a:endParaRPr lang="en-US"/>
          </a:p>
        </p:txBody>
      </p:sp>
    </p:spTree>
    <p:extLst>
      <p:ext uri="{BB962C8B-B14F-4D97-AF65-F5344CB8AC3E}">
        <p14:creationId xmlns:p14="http://schemas.microsoft.com/office/powerpoint/2010/main" val="2654025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0F9443-099C-CB4A-8DAC-07EC8717FBF1}"/>
              </a:ext>
            </a:extLst>
          </p:cNvPr>
          <p:cNvSpPr>
            <a:spLocks noGrp="1"/>
          </p:cNvSpPr>
          <p:nvPr>
            <p:ph type="dt" sz="half" idx="10"/>
          </p:nvPr>
        </p:nvSpPr>
        <p:spPr/>
        <p:txBody>
          <a:bodyPr/>
          <a:lstStyle/>
          <a:p>
            <a:fld id="{19B5FA41-A4EC-0D47-8547-E8AFF214FD69}" type="datetimeFigureOut">
              <a:rPr lang="en-US" smtClean="0"/>
              <a:t>2/11/19</a:t>
            </a:fld>
            <a:endParaRPr lang="en-US"/>
          </a:p>
        </p:txBody>
      </p:sp>
      <p:sp>
        <p:nvSpPr>
          <p:cNvPr id="3" name="Footer Placeholder 2">
            <a:extLst>
              <a:ext uri="{FF2B5EF4-FFF2-40B4-BE49-F238E27FC236}">
                <a16:creationId xmlns:a16="http://schemas.microsoft.com/office/drawing/2014/main" id="{92362002-2937-7742-938D-F5E939EEA4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756C0D-02B9-6946-936A-B1217EDF4FED}"/>
              </a:ext>
            </a:extLst>
          </p:cNvPr>
          <p:cNvSpPr>
            <a:spLocks noGrp="1"/>
          </p:cNvSpPr>
          <p:nvPr>
            <p:ph type="sldNum" sz="quarter" idx="12"/>
          </p:nvPr>
        </p:nvSpPr>
        <p:spPr/>
        <p:txBody>
          <a:bodyPr/>
          <a:lstStyle/>
          <a:p>
            <a:fld id="{427BA2DE-DF92-6D42-B8B9-A54A465B69C7}" type="slidenum">
              <a:rPr lang="en-US" smtClean="0"/>
              <a:t>‹#›</a:t>
            </a:fld>
            <a:endParaRPr lang="en-US"/>
          </a:p>
        </p:txBody>
      </p:sp>
    </p:spTree>
    <p:extLst>
      <p:ext uri="{BB962C8B-B14F-4D97-AF65-F5344CB8AC3E}">
        <p14:creationId xmlns:p14="http://schemas.microsoft.com/office/powerpoint/2010/main" val="60069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767B-79A5-E440-A71C-4B34CCFB5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BD2ADB-CB53-C84D-8742-FB3E32C42D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54582-92E7-6C44-8A3C-298FF7FCE4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E63276E-61AA-624A-9F8A-3EE50BF1FB64}"/>
              </a:ext>
            </a:extLst>
          </p:cNvPr>
          <p:cNvSpPr>
            <a:spLocks noGrp="1"/>
          </p:cNvSpPr>
          <p:nvPr>
            <p:ph type="dt" sz="half" idx="10"/>
          </p:nvPr>
        </p:nvSpPr>
        <p:spPr/>
        <p:txBody>
          <a:bodyPr/>
          <a:lstStyle/>
          <a:p>
            <a:fld id="{19B5FA41-A4EC-0D47-8547-E8AFF214FD69}" type="datetimeFigureOut">
              <a:rPr lang="en-US" smtClean="0"/>
              <a:t>2/11/19</a:t>
            </a:fld>
            <a:endParaRPr lang="en-US"/>
          </a:p>
        </p:txBody>
      </p:sp>
      <p:sp>
        <p:nvSpPr>
          <p:cNvPr id="6" name="Footer Placeholder 5">
            <a:extLst>
              <a:ext uri="{FF2B5EF4-FFF2-40B4-BE49-F238E27FC236}">
                <a16:creationId xmlns:a16="http://schemas.microsoft.com/office/drawing/2014/main" id="{FE8BB52F-90E5-BA42-9185-0A47BE0939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EF6EA7-9214-CF48-A1A4-F9F1972AA958}"/>
              </a:ext>
            </a:extLst>
          </p:cNvPr>
          <p:cNvSpPr>
            <a:spLocks noGrp="1"/>
          </p:cNvSpPr>
          <p:nvPr>
            <p:ph type="sldNum" sz="quarter" idx="12"/>
          </p:nvPr>
        </p:nvSpPr>
        <p:spPr/>
        <p:txBody>
          <a:bodyPr/>
          <a:lstStyle/>
          <a:p>
            <a:fld id="{427BA2DE-DF92-6D42-B8B9-A54A465B69C7}" type="slidenum">
              <a:rPr lang="en-US" smtClean="0"/>
              <a:t>‹#›</a:t>
            </a:fld>
            <a:endParaRPr lang="en-US"/>
          </a:p>
        </p:txBody>
      </p:sp>
    </p:spTree>
    <p:extLst>
      <p:ext uri="{BB962C8B-B14F-4D97-AF65-F5344CB8AC3E}">
        <p14:creationId xmlns:p14="http://schemas.microsoft.com/office/powerpoint/2010/main" val="3350227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1021-055F-764D-8356-0BA23B7A4F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A4365E-7BBE-7B49-ADBF-0A78AEEA1D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7BC937-F21E-834F-952E-E14D2B4391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D60DC-2254-2346-A29E-24D6D59FB5D8}"/>
              </a:ext>
            </a:extLst>
          </p:cNvPr>
          <p:cNvSpPr>
            <a:spLocks noGrp="1"/>
          </p:cNvSpPr>
          <p:nvPr>
            <p:ph type="dt" sz="half" idx="10"/>
          </p:nvPr>
        </p:nvSpPr>
        <p:spPr/>
        <p:txBody>
          <a:bodyPr/>
          <a:lstStyle/>
          <a:p>
            <a:fld id="{19B5FA41-A4EC-0D47-8547-E8AFF214FD69}" type="datetimeFigureOut">
              <a:rPr lang="en-US" smtClean="0"/>
              <a:t>2/11/19</a:t>
            </a:fld>
            <a:endParaRPr lang="en-US"/>
          </a:p>
        </p:txBody>
      </p:sp>
      <p:sp>
        <p:nvSpPr>
          <p:cNvPr id="6" name="Footer Placeholder 5">
            <a:extLst>
              <a:ext uri="{FF2B5EF4-FFF2-40B4-BE49-F238E27FC236}">
                <a16:creationId xmlns:a16="http://schemas.microsoft.com/office/drawing/2014/main" id="{3D772353-B2C2-0D4E-9AEA-F53ED179E4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86CF12-CB2F-5A43-9B58-1C132AF53208}"/>
              </a:ext>
            </a:extLst>
          </p:cNvPr>
          <p:cNvSpPr>
            <a:spLocks noGrp="1"/>
          </p:cNvSpPr>
          <p:nvPr>
            <p:ph type="sldNum" sz="quarter" idx="12"/>
          </p:nvPr>
        </p:nvSpPr>
        <p:spPr/>
        <p:txBody>
          <a:bodyPr/>
          <a:lstStyle/>
          <a:p>
            <a:fld id="{427BA2DE-DF92-6D42-B8B9-A54A465B69C7}" type="slidenum">
              <a:rPr lang="en-US" smtClean="0"/>
              <a:t>‹#›</a:t>
            </a:fld>
            <a:endParaRPr lang="en-US"/>
          </a:p>
        </p:txBody>
      </p:sp>
    </p:spTree>
    <p:extLst>
      <p:ext uri="{BB962C8B-B14F-4D97-AF65-F5344CB8AC3E}">
        <p14:creationId xmlns:p14="http://schemas.microsoft.com/office/powerpoint/2010/main" val="55560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0B8525-A8EE-4B4A-A425-240B105655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DB0FC5-4209-7645-8CAF-C08D140E97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46E8EC-FD2A-E14B-9823-761FF2A002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B5FA41-A4EC-0D47-8547-E8AFF214FD69}" type="datetimeFigureOut">
              <a:rPr lang="en-US" smtClean="0"/>
              <a:t>2/11/19</a:t>
            </a:fld>
            <a:endParaRPr lang="en-US"/>
          </a:p>
        </p:txBody>
      </p:sp>
      <p:sp>
        <p:nvSpPr>
          <p:cNvPr id="5" name="Footer Placeholder 4">
            <a:extLst>
              <a:ext uri="{FF2B5EF4-FFF2-40B4-BE49-F238E27FC236}">
                <a16:creationId xmlns:a16="http://schemas.microsoft.com/office/drawing/2014/main" id="{2C88DAF3-FAC3-3E4C-8272-2703D7BAEB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0FBABF-0100-ED44-96B7-85FC7C9B73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BA2DE-DF92-6D42-B8B9-A54A465B69C7}" type="slidenum">
              <a:rPr lang="en-US" smtClean="0"/>
              <a:t>‹#›</a:t>
            </a:fld>
            <a:endParaRPr lang="en-US"/>
          </a:p>
        </p:txBody>
      </p:sp>
    </p:spTree>
    <p:extLst>
      <p:ext uri="{BB962C8B-B14F-4D97-AF65-F5344CB8AC3E}">
        <p14:creationId xmlns:p14="http://schemas.microsoft.com/office/powerpoint/2010/main" val="3396480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hyperlink" Target="mailto:evangelia.papoutsaki@uncentralasia.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comminit.com/africa/soul-beat-170.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twitter.com/sebastiennegre"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twitter.com/alerprensa" TargetMode="Externa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hyperlink" Target="https://twitter.com/help/verified"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educatorinnovator.org/wp-content/uploads/2015/04/youth_radio_logo.jpg" TargetMode="External"/><Relationship Id="rId7" Type="http://schemas.openxmlformats.org/officeDocument/2006/relationships/hyperlink" Target="https://pbs.twimg.com/profile_images/2074865409/radio_rural_001.PNG"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jpeg"/><Relationship Id="rId11" Type="http://schemas.openxmlformats.org/officeDocument/2006/relationships/hyperlink" Target="http://www.amarc.org/?q=node/47" TargetMode="External"/><Relationship Id="rId5" Type="http://schemas.openxmlformats.org/officeDocument/2006/relationships/hyperlink" Target="http://noliesradio.org/images/alternativeradio1.jpg" TargetMode="External"/><Relationship Id="rId10" Type="http://schemas.openxmlformats.org/officeDocument/2006/relationships/image" Target="../media/image6.png"/><Relationship Id="rId4" Type="http://schemas.openxmlformats.org/officeDocument/2006/relationships/image" Target="../media/image3.jpeg"/><Relationship Id="rId9" Type="http://schemas.openxmlformats.org/officeDocument/2006/relationships/hyperlink" Target="http://www.amarc.org/?q=node/275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6.jpg"/><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en.unesco.org/sites/default/files/styles/img_688x358/public/34051_0.jpg?itok=9MoM2dk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2" Type="http://schemas.openxmlformats.org/officeDocument/2006/relationships/hyperlink" Target="mailto:evangelia.papoutsaki@ucentralasia.org"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comminit.com/ict-4-development/content/community-radio-20"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kathmandu.im/wp-content/uploads/2012/02/AMARC.jp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hyperlink" Target="https://youtu.be/BqHF4b37pD8"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BqHF4b37pD8"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E8A61F-B225-0848-AC63-4E869BB75404}"/>
              </a:ext>
            </a:extLst>
          </p:cNvPr>
          <p:cNvPicPr>
            <a:picLocks noChangeAspect="1"/>
          </p:cNvPicPr>
          <p:nvPr/>
        </p:nvPicPr>
        <p:blipFill>
          <a:blip r:embed="rId3"/>
          <a:stretch>
            <a:fillRect/>
          </a:stretch>
        </p:blipFill>
        <p:spPr>
          <a:xfrm>
            <a:off x="5944721" y="4388786"/>
            <a:ext cx="3557495" cy="1355788"/>
          </a:xfrm>
          <a:prstGeom prst="rect">
            <a:avLst/>
          </a:prstGeom>
        </p:spPr>
      </p:pic>
      <p:sp>
        <p:nvSpPr>
          <p:cNvPr id="2" name="Title 1">
            <a:extLst>
              <a:ext uri="{FF2B5EF4-FFF2-40B4-BE49-F238E27FC236}">
                <a16:creationId xmlns:a16="http://schemas.microsoft.com/office/drawing/2014/main" id="{F46C1C1E-E01A-0648-9F90-0B156E35C4BF}"/>
              </a:ext>
            </a:extLst>
          </p:cNvPr>
          <p:cNvSpPr>
            <a:spLocks noGrp="1"/>
          </p:cNvSpPr>
          <p:nvPr>
            <p:ph type="ctrTitle"/>
          </p:nvPr>
        </p:nvSpPr>
        <p:spPr>
          <a:xfrm>
            <a:off x="5131547" y="1014973"/>
            <a:ext cx="6441141" cy="2891398"/>
          </a:xfrm>
        </p:spPr>
        <p:txBody>
          <a:bodyPr>
            <a:normAutofit/>
          </a:bodyPr>
          <a:lstStyle/>
          <a:p>
            <a:r>
              <a:rPr lang="en-US" b="1" i="1" dirty="0">
                <a:solidFill>
                  <a:srgbClr val="3A2AC0"/>
                </a:solidFill>
              </a:rPr>
              <a:t>Making waves</a:t>
            </a:r>
            <a:br>
              <a:rPr lang="en-US" dirty="0"/>
            </a:br>
            <a:r>
              <a:rPr lang="en-US" sz="4400" dirty="0">
                <a:latin typeface="Calibri Light" panose="020F0302020204030204" pitchFamily="34" charset="0"/>
                <a:cs typeface="Calibri Light" panose="020F0302020204030204" pitchFamily="34" charset="0"/>
              </a:rPr>
              <a:t>The role of radio in communicating social change</a:t>
            </a:r>
          </a:p>
        </p:txBody>
      </p:sp>
      <p:sp>
        <p:nvSpPr>
          <p:cNvPr id="3" name="Subtitle 2">
            <a:extLst>
              <a:ext uri="{FF2B5EF4-FFF2-40B4-BE49-F238E27FC236}">
                <a16:creationId xmlns:a16="http://schemas.microsoft.com/office/drawing/2014/main" id="{CD875F30-B236-FC4C-9178-3D1B92DFEB90}"/>
              </a:ext>
            </a:extLst>
          </p:cNvPr>
          <p:cNvSpPr>
            <a:spLocks noGrp="1"/>
          </p:cNvSpPr>
          <p:nvPr>
            <p:ph type="subTitle" idx="1"/>
          </p:nvPr>
        </p:nvSpPr>
        <p:spPr>
          <a:xfrm>
            <a:off x="6078071" y="4706471"/>
            <a:ext cx="5198782" cy="1371600"/>
          </a:xfrm>
        </p:spPr>
        <p:txBody>
          <a:bodyPr>
            <a:normAutofit fontScale="92500" lnSpcReduction="10000"/>
          </a:bodyPr>
          <a:lstStyle/>
          <a:p>
            <a:r>
              <a:rPr lang="en-US" sz="2200" dirty="0" err="1">
                <a:latin typeface="+mj-lt"/>
              </a:rPr>
              <a:t>Dr</a:t>
            </a:r>
            <a:r>
              <a:rPr lang="en-US" sz="2200" dirty="0">
                <a:latin typeface="+mj-lt"/>
              </a:rPr>
              <a:t> Evangelia Papoutsaki</a:t>
            </a:r>
          </a:p>
          <a:p>
            <a:endParaRPr lang="en-US" dirty="0"/>
          </a:p>
          <a:p>
            <a:r>
              <a:rPr lang="en-US" sz="1800" dirty="0">
                <a:latin typeface="+mj-lt"/>
              </a:rPr>
              <a:t>             Communication and Media Program</a:t>
            </a:r>
          </a:p>
          <a:p>
            <a:pPr lvl="3" algn="l"/>
            <a:r>
              <a:rPr lang="en-US" sz="1700" dirty="0">
                <a:hlinkClick r:id="rId4"/>
              </a:rPr>
              <a:t>evangelia.papoutsaki@uncentralasia.org</a:t>
            </a:r>
            <a:r>
              <a:rPr lang="en-US" sz="1700" dirty="0"/>
              <a:t> </a:t>
            </a:r>
          </a:p>
        </p:txBody>
      </p:sp>
      <p:pic>
        <p:nvPicPr>
          <p:cNvPr id="5" name="Picture 4">
            <a:extLst>
              <a:ext uri="{FF2B5EF4-FFF2-40B4-BE49-F238E27FC236}">
                <a16:creationId xmlns:a16="http://schemas.microsoft.com/office/drawing/2014/main" id="{DE0ADBC8-440B-0944-ADAB-CF2ACDC277F1}"/>
              </a:ext>
            </a:extLst>
          </p:cNvPr>
          <p:cNvPicPr>
            <a:picLocks noChangeAspect="1"/>
          </p:cNvPicPr>
          <p:nvPr/>
        </p:nvPicPr>
        <p:blipFill>
          <a:blip r:embed="rId5"/>
          <a:stretch>
            <a:fillRect/>
          </a:stretch>
        </p:blipFill>
        <p:spPr>
          <a:xfrm>
            <a:off x="1082862" y="791574"/>
            <a:ext cx="4216400" cy="4953000"/>
          </a:xfrm>
          <a:prstGeom prst="rect">
            <a:avLst/>
          </a:prstGeom>
        </p:spPr>
      </p:pic>
    </p:spTree>
    <p:extLst>
      <p:ext uri="{BB962C8B-B14F-4D97-AF65-F5344CB8AC3E}">
        <p14:creationId xmlns:p14="http://schemas.microsoft.com/office/powerpoint/2010/main" val="390836001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17EB1E-F28C-EF48-8EB5-E6F30398EEED}"/>
              </a:ext>
            </a:extLst>
          </p:cNvPr>
          <p:cNvSpPr>
            <a:spLocks noGrp="1"/>
          </p:cNvSpPr>
          <p:nvPr>
            <p:ph idx="1"/>
          </p:nvPr>
        </p:nvSpPr>
        <p:spPr>
          <a:xfrm>
            <a:off x="392205" y="252320"/>
            <a:ext cx="11562229" cy="2009028"/>
          </a:xfrm>
        </p:spPr>
        <p:txBody>
          <a:bodyPr>
            <a:normAutofit fontScale="92500"/>
          </a:bodyPr>
          <a:lstStyle/>
          <a:p>
            <a:pPr marL="0" indent="0">
              <a:buNone/>
            </a:pPr>
            <a:r>
              <a:rPr lang="en-NZ" dirty="0">
                <a:latin typeface="Calibri Light" panose="020F0302020204030204" pitchFamily="34" charset="0"/>
                <a:cs typeface="Calibri Light" panose="020F0302020204030204" pitchFamily="34" charset="0"/>
              </a:rPr>
              <a:t>Community radio efforts publicize </a:t>
            </a:r>
            <a:r>
              <a:rPr lang="en-NZ" sz="3500" dirty="0">
                <a:solidFill>
                  <a:schemeClr val="accent5">
                    <a:lumMod val="75000"/>
                  </a:schemeClr>
                </a:solidFill>
                <a:latin typeface="Calibri Light" panose="020F0302020204030204" pitchFamily="34" charset="0"/>
                <a:cs typeface="Calibri Light" panose="020F0302020204030204" pitchFamily="34" charset="0"/>
              </a:rPr>
              <a:t>immunization</a:t>
            </a:r>
            <a:r>
              <a:rPr lang="en-NZ" dirty="0">
                <a:latin typeface="Calibri Light" panose="020F0302020204030204" pitchFamily="34" charset="0"/>
                <a:cs typeface="Calibri Light" panose="020F0302020204030204" pitchFamily="34" charset="0"/>
              </a:rPr>
              <a:t> days in Uganda, </a:t>
            </a:r>
            <a:r>
              <a:rPr lang="en-NZ" sz="3000" dirty="0">
                <a:solidFill>
                  <a:srgbClr val="FF0000"/>
                </a:solidFill>
                <a:latin typeface="Calibri Light" panose="020F0302020204030204" pitchFamily="34" charset="0"/>
                <a:cs typeface="Calibri Light" panose="020F0302020204030204" pitchFamily="34" charset="0"/>
              </a:rPr>
              <a:t>women’s rights </a:t>
            </a:r>
            <a:r>
              <a:rPr lang="en-NZ" dirty="0">
                <a:latin typeface="Calibri Light" panose="020F0302020204030204" pitchFamily="34" charset="0"/>
                <a:cs typeface="Calibri Light" panose="020F0302020204030204" pitchFamily="34" charset="0"/>
              </a:rPr>
              <a:t>in Mozambique, equality for </a:t>
            </a:r>
            <a:r>
              <a:rPr lang="en-NZ" sz="3500" dirty="0">
                <a:solidFill>
                  <a:srgbClr val="92D050"/>
                </a:solidFill>
                <a:latin typeface="Calibri Light" panose="020F0302020204030204" pitchFamily="34" charset="0"/>
                <a:cs typeface="Calibri Light" panose="020F0302020204030204" pitchFamily="34" charset="0"/>
              </a:rPr>
              <a:t>ethnic &amp; religious minority groups </a:t>
            </a:r>
            <a:r>
              <a:rPr lang="en-NZ" dirty="0">
                <a:latin typeface="Calibri Light" panose="020F0302020204030204" pitchFamily="34" charset="0"/>
                <a:cs typeface="Calibri Light" panose="020F0302020204030204" pitchFamily="34" charset="0"/>
              </a:rPr>
              <a:t>in Tbilisi, the plight of </a:t>
            </a:r>
            <a:r>
              <a:rPr lang="en-NZ" sz="3000" dirty="0">
                <a:solidFill>
                  <a:srgbClr val="00B0F0"/>
                </a:solidFill>
                <a:latin typeface="Calibri Light" panose="020F0302020204030204" pitchFamily="34" charset="0"/>
                <a:cs typeface="Calibri Light" panose="020F0302020204030204" pitchFamily="34" charset="0"/>
              </a:rPr>
              <a:t>homeless children </a:t>
            </a:r>
            <a:r>
              <a:rPr lang="en-NZ" dirty="0">
                <a:latin typeface="Calibri Light" panose="020F0302020204030204" pitchFamily="34" charset="0"/>
                <a:cs typeface="Calibri Light" panose="020F0302020204030204" pitchFamily="34" charset="0"/>
              </a:rPr>
              <a:t>in Kosovo, </a:t>
            </a:r>
            <a:r>
              <a:rPr lang="en-NZ" sz="3000" dirty="0">
                <a:solidFill>
                  <a:srgbClr val="FF0000"/>
                </a:solidFill>
                <a:latin typeface="Calibri Light" panose="020F0302020204030204" pitchFamily="34" charset="0"/>
                <a:cs typeface="Calibri Light" panose="020F0302020204030204" pitchFamily="34" charset="0"/>
              </a:rPr>
              <a:t>anti-gang efforts </a:t>
            </a:r>
            <a:r>
              <a:rPr lang="en-NZ" dirty="0">
                <a:latin typeface="Calibri Light" panose="020F0302020204030204" pitchFamily="34" charset="0"/>
                <a:cs typeface="Calibri Light" panose="020F0302020204030204" pitchFamily="34" charset="0"/>
              </a:rPr>
              <a:t>in Rio de Janeiro, </a:t>
            </a:r>
            <a:r>
              <a:rPr lang="en-NZ" sz="3000" dirty="0">
                <a:solidFill>
                  <a:srgbClr val="00B050"/>
                </a:solidFill>
                <a:latin typeface="Calibri Light" panose="020F0302020204030204" pitchFamily="34" charset="0"/>
                <a:cs typeface="Calibri Light" panose="020F0302020204030204" pitchFamily="34" charset="0"/>
              </a:rPr>
              <a:t>literacy for youth </a:t>
            </a:r>
            <a:r>
              <a:rPr lang="en-NZ" dirty="0">
                <a:latin typeface="Calibri Light" panose="020F0302020204030204" pitchFamily="34" charset="0"/>
                <a:cs typeface="Calibri Light" panose="020F0302020204030204" pitchFamily="34" charset="0"/>
              </a:rPr>
              <a:t>in the Philippines, the struggle for </a:t>
            </a:r>
            <a:r>
              <a:rPr lang="en-NZ" sz="3500" dirty="0">
                <a:solidFill>
                  <a:srgbClr val="00B0F0"/>
                </a:solidFill>
                <a:latin typeface="Calibri Light" panose="020F0302020204030204" pitchFamily="34" charset="0"/>
                <a:cs typeface="Calibri Light" panose="020F0302020204030204" pitchFamily="34" charset="0"/>
              </a:rPr>
              <a:t>clean water </a:t>
            </a:r>
            <a:r>
              <a:rPr lang="en-NZ" dirty="0">
                <a:latin typeface="Calibri Light" panose="020F0302020204030204" pitchFamily="34" charset="0"/>
                <a:cs typeface="Calibri Light" panose="020F0302020204030204" pitchFamily="34" charset="0"/>
              </a:rPr>
              <a:t>in Western Orissa, India. </a:t>
            </a:r>
            <a:r>
              <a:rPr lang="en-NZ" sz="1200" dirty="0"/>
              <a:t>http://</a:t>
            </a:r>
            <a:r>
              <a:rPr lang="en-NZ" sz="1200" dirty="0" err="1"/>
              <a:t>www.creativitypost.com</a:t>
            </a:r>
            <a:r>
              <a:rPr lang="en-NZ" sz="1200" dirty="0"/>
              <a:t>/arts/radio_rising_social_change_at_the_speed_of_sound2</a:t>
            </a:r>
            <a:endParaRPr lang="en-US" sz="1200" dirty="0"/>
          </a:p>
        </p:txBody>
      </p:sp>
      <p:pic>
        <p:nvPicPr>
          <p:cNvPr id="5" name="Picture 4">
            <a:extLst>
              <a:ext uri="{FF2B5EF4-FFF2-40B4-BE49-F238E27FC236}">
                <a16:creationId xmlns:a16="http://schemas.microsoft.com/office/drawing/2014/main" id="{8A0A45E2-43D1-0F4A-8AEB-547D5527C681}"/>
              </a:ext>
            </a:extLst>
          </p:cNvPr>
          <p:cNvPicPr>
            <a:picLocks noChangeAspect="1"/>
          </p:cNvPicPr>
          <p:nvPr/>
        </p:nvPicPr>
        <p:blipFill>
          <a:blip r:embed="rId3"/>
          <a:stretch>
            <a:fillRect/>
          </a:stretch>
        </p:blipFill>
        <p:spPr>
          <a:xfrm>
            <a:off x="0" y="2383276"/>
            <a:ext cx="12192000" cy="4474724"/>
          </a:xfrm>
          <a:prstGeom prst="rect">
            <a:avLst/>
          </a:prstGeom>
        </p:spPr>
      </p:pic>
    </p:spTree>
    <p:extLst>
      <p:ext uri="{BB962C8B-B14F-4D97-AF65-F5344CB8AC3E}">
        <p14:creationId xmlns:p14="http://schemas.microsoft.com/office/powerpoint/2010/main" val="2526270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303C1-A31F-794D-9743-C453C5566FEE}"/>
              </a:ext>
            </a:extLst>
          </p:cNvPr>
          <p:cNvSpPr>
            <a:spLocks noGrp="1"/>
          </p:cNvSpPr>
          <p:nvPr>
            <p:ph type="title"/>
          </p:nvPr>
        </p:nvSpPr>
        <p:spPr>
          <a:xfrm>
            <a:off x="7133292" y="431893"/>
            <a:ext cx="4545104" cy="1368425"/>
          </a:xfrm>
        </p:spPr>
        <p:txBody>
          <a:bodyPr>
            <a:normAutofit/>
          </a:bodyPr>
          <a:lstStyle/>
          <a:p>
            <a:r>
              <a:rPr lang="en-US" dirty="0"/>
              <a:t>The power of radio </a:t>
            </a:r>
          </a:p>
        </p:txBody>
      </p:sp>
      <p:sp>
        <p:nvSpPr>
          <p:cNvPr id="3" name="Content Placeholder 2">
            <a:extLst>
              <a:ext uri="{FF2B5EF4-FFF2-40B4-BE49-F238E27FC236}">
                <a16:creationId xmlns:a16="http://schemas.microsoft.com/office/drawing/2014/main" id="{165CDE5D-CFE7-4047-9B82-73DDA2EBA18A}"/>
              </a:ext>
            </a:extLst>
          </p:cNvPr>
          <p:cNvSpPr>
            <a:spLocks noGrp="1"/>
          </p:cNvSpPr>
          <p:nvPr>
            <p:ph idx="1"/>
          </p:nvPr>
        </p:nvSpPr>
        <p:spPr>
          <a:xfrm>
            <a:off x="7261413" y="1650067"/>
            <a:ext cx="4370294" cy="4526896"/>
          </a:xfrm>
        </p:spPr>
        <p:txBody>
          <a:bodyPr>
            <a:noAutofit/>
          </a:bodyPr>
          <a:lstStyle/>
          <a:p>
            <a:pPr marL="0" indent="0">
              <a:buNone/>
            </a:pPr>
            <a:r>
              <a:rPr lang="en-NZ" sz="3600" dirty="0">
                <a:latin typeface="+mj-lt"/>
              </a:rPr>
              <a:t>In Africa radio has been credited with the role of </a:t>
            </a:r>
            <a:r>
              <a:rPr lang="en-NZ" sz="3600" dirty="0">
                <a:solidFill>
                  <a:srgbClr val="00B0F0"/>
                </a:solidFill>
                <a:latin typeface="+mj-lt"/>
              </a:rPr>
              <a:t>developing listening communities </a:t>
            </a:r>
            <a:r>
              <a:rPr lang="en-NZ" sz="3600" dirty="0">
                <a:latin typeface="+mj-lt"/>
              </a:rPr>
              <a:t>that have radically transformed the form of the public sphere from colonial times to the present.</a:t>
            </a:r>
            <a:endParaRPr lang="en-US" sz="3600" dirty="0">
              <a:latin typeface="+mj-lt"/>
            </a:endParaRPr>
          </a:p>
        </p:txBody>
      </p:sp>
      <p:pic>
        <p:nvPicPr>
          <p:cNvPr id="4" name="Picture 3">
            <a:extLst>
              <a:ext uri="{FF2B5EF4-FFF2-40B4-BE49-F238E27FC236}">
                <a16:creationId xmlns:a16="http://schemas.microsoft.com/office/drawing/2014/main" id="{404C406D-14D7-1643-A4A5-3396D3047C7F}"/>
              </a:ext>
            </a:extLst>
          </p:cNvPr>
          <p:cNvPicPr>
            <a:picLocks noChangeAspect="1"/>
          </p:cNvPicPr>
          <p:nvPr/>
        </p:nvPicPr>
        <p:blipFill>
          <a:blip r:embed="rId3"/>
          <a:stretch>
            <a:fillRect/>
          </a:stretch>
        </p:blipFill>
        <p:spPr>
          <a:xfrm>
            <a:off x="0" y="847165"/>
            <a:ext cx="7106397" cy="5329798"/>
          </a:xfrm>
          <a:prstGeom prst="rect">
            <a:avLst/>
          </a:prstGeom>
        </p:spPr>
      </p:pic>
      <p:sp>
        <p:nvSpPr>
          <p:cNvPr id="5" name="Rectangle 4">
            <a:extLst>
              <a:ext uri="{FF2B5EF4-FFF2-40B4-BE49-F238E27FC236}">
                <a16:creationId xmlns:a16="http://schemas.microsoft.com/office/drawing/2014/main" id="{0E22D911-6541-FF43-8FD5-0021A6F88B87}"/>
              </a:ext>
            </a:extLst>
          </p:cNvPr>
          <p:cNvSpPr/>
          <p:nvPr/>
        </p:nvSpPr>
        <p:spPr>
          <a:xfrm>
            <a:off x="205403" y="6264082"/>
            <a:ext cx="5238422" cy="369332"/>
          </a:xfrm>
          <a:prstGeom prst="rect">
            <a:avLst/>
          </a:prstGeom>
        </p:spPr>
        <p:txBody>
          <a:bodyPr wrap="none">
            <a:spAutoFit/>
          </a:bodyPr>
          <a:lstStyle/>
          <a:p>
            <a:r>
              <a:rPr lang="en-US" dirty="0">
                <a:hlinkClick r:id="rId4"/>
              </a:rPr>
              <a:t>http://www.comminit.com/africa/soul-beat-170.html</a:t>
            </a:r>
            <a:r>
              <a:rPr lang="en-US" dirty="0"/>
              <a:t> </a:t>
            </a:r>
          </a:p>
        </p:txBody>
      </p:sp>
    </p:spTree>
    <p:extLst>
      <p:ext uri="{BB962C8B-B14F-4D97-AF65-F5344CB8AC3E}">
        <p14:creationId xmlns:p14="http://schemas.microsoft.com/office/powerpoint/2010/main" val="860288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F02702-DCF7-1F41-A4D8-C77E8FCBCF8C}"/>
              </a:ext>
            </a:extLst>
          </p:cNvPr>
          <p:cNvSpPr>
            <a:spLocks noGrp="1"/>
          </p:cNvSpPr>
          <p:nvPr>
            <p:ph idx="1"/>
          </p:nvPr>
        </p:nvSpPr>
        <p:spPr>
          <a:xfrm>
            <a:off x="789709" y="581891"/>
            <a:ext cx="10543309" cy="5765121"/>
          </a:xfrm>
        </p:spPr>
        <p:txBody>
          <a:bodyPr>
            <a:normAutofit/>
          </a:bodyPr>
          <a:lstStyle/>
          <a:p>
            <a:pPr marL="0" indent="0" algn="ctr">
              <a:buNone/>
            </a:pPr>
            <a:r>
              <a:rPr lang="en-NZ" sz="2400" dirty="0">
                <a:latin typeface="+mj-lt"/>
              </a:rPr>
              <a:t>While all other kids in the village went to school, </a:t>
            </a:r>
            <a:r>
              <a:rPr lang="en-NZ" sz="2400" dirty="0" err="1">
                <a:latin typeface="+mj-lt"/>
              </a:rPr>
              <a:t>Shaheen</a:t>
            </a:r>
            <a:r>
              <a:rPr lang="en-NZ" sz="2400" dirty="0">
                <a:latin typeface="+mj-lt"/>
              </a:rPr>
              <a:t> remained at home &amp; helped her mother with the daily errands. Her family had discontinued her studies. </a:t>
            </a:r>
          </a:p>
          <a:p>
            <a:pPr marL="0" indent="0" algn="ctr">
              <a:buNone/>
            </a:pPr>
            <a:r>
              <a:rPr lang="en-NZ" sz="3600" dirty="0">
                <a:latin typeface="+mj-lt"/>
              </a:rPr>
              <a:t>“</a:t>
            </a:r>
            <a:r>
              <a:rPr lang="en-NZ" sz="3600" i="1" dirty="0">
                <a:latin typeface="+mj-lt"/>
              </a:rPr>
              <a:t>I really wanted to study further, but was scared to  voice my opinion before my father. I was a regular listener of Galli Galli Sim Sim radio program &amp; had    heard people calling &amp; telling their stories.                       One day I also gathered the courage to call up                 the channel and narrated all that I wanted to                    tell my father, why I wanted to study further                 and my dreams.”</a:t>
            </a:r>
          </a:p>
          <a:p>
            <a:pPr marL="0" indent="0" algn="ctr">
              <a:buNone/>
            </a:pPr>
            <a:r>
              <a:rPr lang="en-NZ" sz="2400" i="1" dirty="0">
                <a:latin typeface="+mj-lt"/>
              </a:rPr>
              <a:t> </a:t>
            </a:r>
            <a:r>
              <a:rPr lang="en-NZ" sz="2400" dirty="0">
                <a:latin typeface="+mj-lt"/>
              </a:rPr>
              <a:t>Upon hearing the episode on Radio Mewat, </a:t>
            </a:r>
            <a:r>
              <a:rPr lang="en-NZ" sz="2400" dirty="0" err="1">
                <a:latin typeface="+mj-lt"/>
              </a:rPr>
              <a:t>Shaheen’s</a:t>
            </a:r>
            <a:r>
              <a:rPr lang="en-NZ" sz="2400" dirty="0">
                <a:latin typeface="+mj-lt"/>
              </a:rPr>
              <a:t> father realized his mistake, spoke to his daughter &amp; allowed her to continue her education.</a:t>
            </a:r>
          </a:p>
        </p:txBody>
      </p:sp>
      <p:sp>
        <p:nvSpPr>
          <p:cNvPr id="7" name="Rectangle 6">
            <a:extLst>
              <a:ext uri="{FF2B5EF4-FFF2-40B4-BE49-F238E27FC236}">
                <a16:creationId xmlns:a16="http://schemas.microsoft.com/office/drawing/2014/main" id="{B3A6D30A-D87F-DD4A-BB9A-CD951CD99528}"/>
              </a:ext>
            </a:extLst>
          </p:cNvPr>
          <p:cNvSpPr/>
          <p:nvPr/>
        </p:nvSpPr>
        <p:spPr>
          <a:xfrm>
            <a:off x="3182471" y="6554714"/>
            <a:ext cx="5423646" cy="215444"/>
          </a:xfrm>
          <a:prstGeom prst="rect">
            <a:avLst/>
          </a:prstGeom>
        </p:spPr>
        <p:txBody>
          <a:bodyPr wrap="square">
            <a:spAutoFit/>
          </a:bodyPr>
          <a:lstStyle/>
          <a:p>
            <a:pPr algn="ctr"/>
            <a:r>
              <a:rPr lang="en-US" sz="800" dirty="0"/>
              <a:t>https://</a:t>
            </a:r>
            <a:r>
              <a:rPr lang="en-US" sz="800" dirty="0" err="1"/>
              <a:t>medium.com</a:t>
            </a:r>
            <a:r>
              <a:rPr lang="en-US" sz="800" dirty="0"/>
              <a:t>/@</a:t>
            </a:r>
            <a:r>
              <a:rPr lang="en-US" sz="800" dirty="0" err="1"/>
              <a:t>SesameinIndia</a:t>
            </a:r>
            <a:r>
              <a:rPr lang="en-US" sz="800" dirty="0"/>
              <a:t>/hello-tomorrow-the-power-of-community-radio-for-social-change-c22e35b0f47e</a:t>
            </a:r>
          </a:p>
        </p:txBody>
      </p:sp>
    </p:spTree>
    <p:extLst>
      <p:ext uri="{BB962C8B-B14F-4D97-AF65-F5344CB8AC3E}">
        <p14:creationId xmlns:p14="http://schemas.microsoft.com/office/powerpoint/2010/main" val="3985242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8823-55C2-5042-9DBB-2DC8C7B5BD2C}"/>
              </a:ext>
            </a:extLst>
          </p:cNvPr>
          <p:cNvSpPr>
            <a:spLocks noGrp="1"/>
          </p:cNvSpPr>
          <p:nvPr>
            <p:ph type="title"/>
          </p:nvPr>
        </p:nvSpPr>
        <p:spPr>
          <a:xfrm>
            <a:off x="320418" y="230006"/>
            <a:ext cx="4511419" cy="1325563"/>
          </a:xfrm>
        </p:spPr>
        <p:txBody>
          <a:bodyPr/>
          <a:lstStyle/>
          <a:p>
            <a:r>
              <a:rPr lang="en-US" dirty="0">
                <a:latin typeface="Calibri Light" panose="020F0302020204030204" pitchFamily="34" charset="0"/>
                <a:cs typeface="Calibri Light" panose="020F0302020204030204" pitchFamily="34" charset="0"/>
              </a:rPr>
              <a:t>Two models</a:t>
            </a:r>
          </a:p>
        </p:txBody>
      </p:sp>
      <p:sp>
        <p:nvSpPr>
          <p:cNvPr id="3" name="Content Placeholder 2">
            <a:extLst>
              <a:ext uri="{FF2B5EF4-FFF2-40B4-BE49-F238E27FC236}">
                <a16:creationId xmlns:a16="http://schemas.microsoft.com/office/drawing/2014/main" id="{9C52995E-BB74-A041-BC2D-B9197ECD4603}"/>
              </a:ext>
            </a:extLst>
          </p:cNvPr>
          <p:cNvSpPr>
            <a:spLocks noGrp="1"/>
          </p:cNvSpPr>
          <p:nvPr>
            <p:ph idx="1"/>
          </p:nvPr>
        </p:nvSpPr>
        <p:spPr>
          <a:xfrm>
            <a:off x="6842380" y="1555569"/>
            <a:ext cx="4908896" cy="4831492"/>
          </a:xfrm>
        </p:spPr>
        <p:txBody>
          <a:bodyPr/>
          <a:lstStyle/>
          <a:p>
            <a:pPr marL="0" indent="0">
              <a:buNone/>
            </a:pPr>
            <a:r>
              <a:rPr lang="en-NZ" sz="3200" dirty="0">
                <a:latin typeface="Calibri Light" panose="020F0302020204030204" pitchFamily="34" charset="0"/>
                <a:cs typeface="Calibri Light" panose="020F0302020204030204" pitchFamily="34" charset="0"/>
              </a:rPr>
              <a:t>1. Emphasis on </a:t>
            </a:r>
            <a:r>
              <a:rPr lang="en-NZ" sz="3200" dirty="0">
                <a:solidFill>
                  <a:srgbClr val="00B0F0"/>
                </a:solidFill>
                <a:latin typeface="Calibri Light" panose="020F0302020204030204" pitchFamily="34" charset="0"/>
                <a:cs typeface="Calibri Light" panose="020F0302020204030204" pitchFamily="34" charset="0"/>
              </a:rPr>
              <a:t>service</a:t>
            </a:r>
            <a:r>
              <a:rPr lang="en-NZ" sz="3200" dirty="0">
                <a:latin typeface="Calibri Light" panose="020F0302020204030204" pitchFamily="34" charset="0"/>
                <a:cs typeface="Calibri Light" panose="020F0302020204030204" pitchFamily="34" charset="0"/>
              </a:rPr>
              <a:t> &amp; community-mindedness:</a:t>
            </a:r>
          </a:p>
          <a:p>
            <a:pPr marL="457200" lvl="1" indent="0">
              <a:buNone/>
            </a:pPr>
            <a:r>
              <a:rPr lang="en-NZ" dirty="0">
                <a:latin typeface="Calibri Light" panose="020F0302020204030204" pitchFamily="34" charset="0"/>
                <a:cs typeface="Calibri Light" panose="020F0302020204030204" pitchFamily="34" charset="0"/>
              </a:rPr>
              <a:t> </a:t>
            </a:r>
            <a:r>
              <a:rPr lang="en-NZ" sz="2800" i="1" dirty="0">
                <a:latin typeface="Calibri Light" panose="020F0302020204030204" pitchFamily="34" charset="0"/>
                <a:cs typeface="Calibri Light" panose="020F0302020204030204" pitchFamily="34" charset="0"/>
              </a:rPr>
              <a:t>Focusing on what the station can do for the community.</a:t>
            </a:r>
          </a:p>
          <a:p>
            <a:pPr marL="0" indent="0">
              <a:buNone/>
            </a:pPr>
            <a:r>
              <a:rPr lang="en-NZ" sz="3200" dirty="0">
                <a:latin typeface="Calibri Light" panose="020F0302020204030204" pitchFamily="34" charset="0"/>
                <a:cs typeface="Calibri Light" panose="020F0302020204030204" pitchFamily="34" charset="0"/>
              </a:rPr>
              <a:t>2. Emphasis on </a:t>
            </a:r>
            <a:r>
              <a:rPr lang="en-NZ" sz="3200" dirty="0">
                <a:solidFill>
                  <a:srgbClr val="00B0F0"/>
                </a:solidFill>
                <a:latin typeface="Calibri Light" panose="020F0302020204030204" pitchFamily="34" charset="0"/>
                <a:cs typeface="Calibri Light" panose="020F0302020204030204" pitchFamily="34" charset="0"/>
              </a:rPr>
              <a:t>involvement</a:t>
            </a:r>
            <a:r>
              <a:rPr lang="en-NZ" sz="3200" dirty="0">
                <a:latin typeface="Calibri Light" panose="020F0302020204030204" pitchFamily="34" charset="0"/>
                <a:cs typeface="Calibri Light" panose="020F0302020204030204" pitchFamily="34" charset="0"/>
              </a:rPr>
              <a:t> &amp; </a:t>
            </a:r>
            <a:r>
              <a:rPr lang="en-NZ" sz="3200" dirty="0">
                <a:solidFill>
                  <a:srgbClr val="00B0F0"/>
                </a:solidFill>
                <a:latin typeface="Calibri Light" panose="020F0302020204030204" pitchFamily="34" charset="0"/>
                <a:cs typeface="Calibri Light" panose="020F0302020204030204" pitchFamily="34" charset="0"/>
              </a:rPr>
              <a:t>participation</a:t>
            </a:r>
            <a:r>
              <a:rPr lang="en-NZ" sz="3200" dirty="0">
                <a:latin typeface="Calibri Light" panose="020F0302020204030204" pitchFamily="34" charset="0"/>
                <a:cs typeface="Calibri Light" panose="020F0302020204030204" pitchFamily="34" charset="0"/>
              </a:rPr>
              <a:t> by the listener</a:t>
            </a:r>
          </a:p>
          <a:p>
            <a:pPr marL="457200" lvl="1" indent="0">
              <a:buNone/>
            </a:pPr>
            <a:r>
              <a:rPr lang="en-NZ" sz="2800" i="1" dirty="0">
                <a:latin typeface="Calibri Light" panose="020F0302020204030204" pitchFamily="34" charset="0"/>
                <a:cs typeface="Calibri Light" panose="020F0302020204030204" pitchFamily="34" charset="0"/>
              </a:rPr>
              <a:t>Focusing on community members driven and run radio</a:t>
            </a:r>
            <a:endParaRPr lang="en-US" sz="2800" i="1" dirty="0">
              <a:latin typeface="Calibri Light" panose="020F0302020204030204" pitchFamily="34" charset="0"/>
              <a:cs typeface="Calibri Light" panose="020F0302020204030204" pitchFamily="34" charset="0"/>
            </a:endParaRPr>
          </a:p>
        </p:txBody>
      </p:sp>
      <p:pic>
        <p:nvPicPr>
          <p:cNvPr id="6" name="Picture 2" descr="People listen to the radio as the results of the Uganda presidential elections are announced in a Kampala suburb, 20 February 2016">
            <a:extLst>
              <a:ext uri="{FF2B5EF4-FFF2-40B4-BE49-F238E27FC236}">
                <a16:creationId xmlns:a16="http://schemas.microsoft.com/office/drawing/2014/main" id="{393937CE-E8DD-2744-9C89-34B37719D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418" y="1555569"/>
            <a:ext cx="6364587" cy="4239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414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13B7-9C00-7F47-81EB-19B44D1145AE}"/>
              </a:ext>
            </a:extLst>
          </p:cNvPr>
          <p:cNvSpPr>
            <a:spLocks noGrp="1"/>
          </p:cNvSpPr>
          <p:nvPr>
            <p:ph type="title"/>
          </p:nvPr>
        </p:nvSpPr>
        <p:spPr>
          <a:xfrm>
            <a:off x="771267" y="896465"/>
            <a:ext cx="2972829" cy="4058594"/>
          </a:xfrm>
        </p:spPr>
        <p:txBody>
          <a:bodyPr>
            <a:normAutofit/>
          </a:bodyPr>
          <a:lstStyle/>
          <a:p>
            <a:r>
              <a:rPr lang="en-US" sz="3200" dirty="0"/>
              <a:t>For community based radio to be a tool of communication for development &amp; social change…</a:t>
            </a:r>
          </a:p>
        </p:txBody>
      </p:sp>
      <p:sp>
        <p:nvSpPr>
          <p:cNvPr id="3" name="Content Placeholder 2">
            <a:extLst>
              <a:ext uri="{FF2B5EF4-FFF2-40B4-BE49-F238E27FC236}">
                <a16:creationId xmlns:a16="http://schemas.microsoft.com/office/drawing/2014/main" id="{8E0DAEB1-D0D7-8C41-91D5-91B9BA9AFE9B}"/>
              </a:ext>
            </a:extLst>
          </p:cNvPr>
          <p:cNvSpPr>
            <a:spLocks noGrp="1"/>
          </p:cNvSpPr>
          <p:nvPr>
            <p:ph idx="1"/>
          </p:nvPr>
        </p:nvSpPr>
        <p:spPr>
          <a:xfrm>
            <a:off x="6993924" y="801709"/>
            <a:ext cx="4695568" cy="5188422"/>
          </a:xfrm>
        </p:spPr>
        <p:txBody>
          <a:bodyPr>
            <a:normAutofit/>
          </a:bodyPr>
          <a:lstStyle/>
          <a:p>
            <a:pPr marL="0" indent="0">
              <a:buNone/>
            </a:pPr>
            <a:r>
              <a:rPr lang="en-NZ" sz="3600" dirty="0">
                <a:latin typeface="Calibri Light" panose="020F0302020204030204" pitchFamily="34" charset="0"/>
                <a:cs typeface="Calibri Light" panose="020F0302020204030204" pitchFamily="34" charset="0"/>
              </a:rPr>
              <a:t>…it should be </a:t>
            </a:r>
            <a:r>
              <a:rPr lang="en-NZ" sz="3600" dirty="0">
                <a:solidFill>
                  <a:srgbClr val="FF0000"/>
                </a:solidFill>
                <a:latin typeface="Calibri Light" panose="020F0302020204030204" pitchFamily="34" charset="0"/>
                <a:cs typeface="Calibri Light" panose="020F0302020204030204" pitchFamily="34" charset="0"/>
              </a:rPr>
              <a:t>10 percent radio</a:t>
            </a:r>
            <a:r>
              <a:rPr lang="en-NZ" sz="3600" dirty="0">
                <a:latin typeface="Calibri Light" panose="020F0302020204030204" pitchFamily="34" charset="0"/>
                <a:cs typeface="Calibri Light" panose="020F0302020204030204" pitchFamily="34" charset="0"/>
              </a:rPr>
              <a:t> &amp; </a:t>
            </a:r>
            <a:r>
              <a:rPr lang="en-NZ" sz="3600" dirty="0">
                <a:solidFill>
                  <a:srgbClr val="FF0000"/>
                </a:solidFill>
                <a:latin typeface="Calibri Light" panose="020F0302020204030204" pitchFamily="34" charset="0"/>
                <a:cs typeface="Calibri Light" panose="020F0302020204030204" pitchFamily="34" charset="0"/>
              </a:rPr>
              <a:t>90 percent community</a:t>
            </a:r>
            <a:r>
              <a:rPr lang="en-NZ" sz="3600" dirty="0">
                <a:latin typeface="Calibri Light" panose="020F0302020204030204" pitchFamily="34" charset="0"/>
                <a:cs typeface="Calibri Light" panose="020F0302020204030204" pitchFamily="34" charset="0"/>
              </a:rPr>
              <a:t>. </a:t>
            </a:r>
          </a:p>
          <a:p>
            <a:pPr marL="0" indent="0">
              <a:buNone/>
            </a:pPr>
            <a:r>
              <a:rPr lang="en-NZ" sz="3600" dirty="0">
                <a:latin typeface="Calibri Light" panose="020F0302020204030204" pitchFamily="34" charset="0"/>
                <a:cs typeface="Calibri Light" panose="020F0302020204030204" pitchFamily="34" charset="0"/>
              </a:rPr>
              <a:t>This means that community radio stations should focus on getting the </a:t>
            </a:r>
            <a:r>
              <a:rPr lang="en-NZ" sz="3600" dirty="0">
                <a:solidFill>
                  <a:srgbClr val="00B0F0"/>
                </a:solidFill>
                <a:latin typeface="Calibri Light" panose="020F0302020204030204" pitchFamily="34" charset="0"/>
                <a:cs typeface="Calibri Light" panose="020F0302020204030204" pitchFamily="34" charset="0"/>
              </a:rPr>
              <a:t>community talking </a:t>
            </a:r>
            <a:r>
              <a:rPr lang="en-NZ" sz="3600" dirty="0">
                <a:latin typeface="Calibri Light" panose="020F0302020204030204" pitchFamily="34" charset="0"/>
                <a:cs typeface="Calibri Light" panose="020F0302020204030204" pitchFamily="34" charset="0"/>
              </a:rPr>
              <a:t>&amp; </a:t>
            </a:r>
            <a:r>
              <a:rPr lang="en-NZ" sz="3600" dirty="0">
                <a:solidFill>
                  <a:srgbClr val="00B0F0"/>
                </a:solidFill>
                <a:latin typeface="Calibri Light" panose="020F0302020204030204" pitchFamily="34" charset="0"/>
                <a:cs typeface="Calibri Light" panose="020F0302020204030204" pitchFamily="34" charset="0"/>
              </a:rPr>
              <a:t>not solely on radio </a:t>
            </a:r>
            <a:r>
              <a:rPr lang="en-NZ" dirty="0">
                <a:latin typeface="Calibri Light" panose="020F0302020204030204" pitchFamily="34" charset="0"/>
                <a:cs typeface="Calibri Light" panose="020F0302020204030204" pitchFamily="34" charset="0"/>
              </a:rPr>
              <a:t> (a technological process)  </a:t>
            </a:r>
            <a:endParaRPr lang="en-US" dirty="0">
              <a:latin typeface="Calibri Light" panose="020F0302020204030204" pitchFamily="34" charset="0"/>
              <a:cs typeface="Calibri Light" panose="020F0302020204030204" pitchFamily="34" charset="0"/>
            </a:endParaRPr>
          </a:p>
        </p:txBody>
      </p:sp>
      <p:pic>
        <p:nvPicPr>
          <p:cNvPr id="4" name="Picture 1" descr="https://pbs.twimg.com/media/DwFFxn8WwAArTEK.jpg">
            <a:extLst>
              <a:ext uri="{FF2B5EF4-FFF2-40B4-BE49-F238E27FC236}">
                <a16:creationId xmlns:a16="http://schemas.microsoft.com/office/drawing/2014/main" id="{A3C80130-EE82-2C41-9857-332768740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0347" y="2443905"/>
            <a:ext cx="3211126" cy="214182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urved Connector 7">
            <a:extLst>
              <a:ext uri="{FF2B5EF4-FFF2-40B4-BE49-F238E27FC236}">
                <a16:creationId xmlns:a16="http://schemas.microsoft.com/office/drawing/2014/main" id="{8B69A9B3-3B2D-F846-BE22-1D044AA05430}"/>
              </a:ext>
            </a:extLst>
          </p:cNvPr>
          <p:cNvCxnSpPr>
            <a:cxnSpLocks/>
          </p:cNvCxnSpPr>
          <p:nvPr/>
        </p:nvCxnSpPr>
        <p:spPr>
          <a:xfrm flipV="1">
            <a:off x="2409568" y="1223319"/>
            <a:ext cx="4201297" cy="3113903"/>
          </a:xfrm>
          <a:prstGeom prst="curvedConnector3">
            <a:avLst>
              <a:gd name="adj1" fmla="val 35770"/>
            </a:avLst>
          </a:prstGeom>
          <a:ln w="57150" cmpd="sng">
            <a:tailEnd type="triangle" w="lg" len="lg"/>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BB5E48A-8ECB-8244-A9B2-E57E02A9CD14}"/>
              </a:ext>
            </a:extLst>
          </p:cNvPr>
          <p:cNvSpPr/>
          <p:nvPr/>
        </p:nvSpPr>
        <p:spPr>
          <a:xfrm>
            <a:off x="3744096" y="4585727"/>
            <a:ext cx="2364237" cy="276999"/>
          </a:xfrm>
          <a:prstGeom prst="rect">
            <a:avLst/>
          </a:prstGeom>
        </p:spPr>
        <p:txBody>
          <a:bodyPr wrap="none">
            <a:spAutoFit/>
          </a:bodyPr>
          <a:lstStyle/>
          <a:p>
            <a:r>
              <a:rPr lang="en-NZ" sz="1200" b="1" dirty="0">
                <a:hlinkClick r:id="rId3"/>
              </a:rPr>
              <a:t>Sébastien Nègre</a:t>
            </a:r>
            <a:r>
              <a:rPr lang="en-NZ" sz="1200" dirty="0">
                <a:hlinkClick r:id="rId3"/>
              </a:rPr>
              <a:t>‏ @</a:t>
            </a:r>
            <a:r>
              <a:rPr lang="en-NZ" sz="1200" b="1" dirty="0">
                <a:hlinkClick r:id="rId3"/>
              </a:rPr>
              <a:t>sebastiennegre</a:t>
            </a:r>
            <a:endParaRPr lang="en-US" sz="1200" dirty="0"/>
          </a:p>
        </p:txBody>
      </p:sp>
    </p:spTree>
    <p:extLst>
      <p:ext uri="{BB962C8B-B14F-4D97-AF65-F5344CB8AC3E}">
        <p14:creationId xmlns:p14="http://schemas.microsoft.com/office/powerpoint/2010/main" val="1772637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C97E26-FA8F-8D4A-BCE3-9F2A72A97BBB}"/>
              </a:ext>
            </a:extLst>
          </p:cNvPr>
          <p:cNvSpPr>
            <a:spLocks noGrp="1"/>
          </p:cNvSpPr>
          <p:nvPr>
            <p:ph idx="1"/>
          </p:nvPr>
        </p:nvSpPr>
        <p:spPr>
          <a:xfrm>
            <a:off x="613459" y="1070930"/>
            <a:ext cx="4247907" cy="4900470"/>
          </a:xfrm>
        </p:spPr>
        <p:txBody>
          <a:bodyPr>
            <a:normAutofit/>
          </a:bodyPr>
          <a:lstStyle/>
          <a:p>
            <a:r>
              <a:rPr lang="en-NZ" dirty="0">
                <a:solidFill>
                  <a:srgbClr val="FF0000"/>
                </a:solidFill>
                <a:latin typeface="Calibri Light" panose="020F0302020204030204" pitchFamily="34" charset="0"/>
                <a:cs typeface="Calibri Light" panose="020F0302020204030204" pitchFamily="34" charset="0"/>
              </a:rPr>
              <a:t>Participation</a:t>
            </a:r>
            <a:r>
              <a:rPr lang="en-NZ" dirty="0">
                <a:latin typeface="Calibri Light" panose="020F0302020204030204" pitchFamily="34" charset="0"/>
                <a:cs typeface="Calibri Light" panose="020F0302020204030204" pitchFamily="34" charset="0"/>
              </a:rPr>
              <a:t> is the </a:t>
            </a:r>
            <a:r>
              <a:rPr lang="en-NZ" dirty="0">
                <a:solidFill>
                  <a:srgbClr val="FF0000"/>
                </a:solidFill>
                <a:latin typeface="Calibri Light" panose="020F0302020204030204" pitchFamily="34" charset="0"/>
                <a:cs typeface="Calibri Light" panose="020F0302020204030204" pitchFamily="34" charset="0"/>
              </a:rPr>
              <a:t>KEY</a:t>
            </a:r>
            <a:r>
              <a:rPr lang="en-NZ" dirty="0">
                <a:latin typeface="Calibri Light" panose="020F0302020204030204" pitchFamily="34" charset="0"/>
                <a:cs typeface="Calibri Light" panose="020F0302020204030204" pitchFamily="34" charset="0"/>
              </a:rPr>
              <a:t> WORD: </a:t>
            </a:r>
          </a:p>
          <a:p>
            <a:pPr lvl="1"/>
            <a:r>
              <a:rPr lang="en-NZ" dirty="0">
                <a:latin typeface="Calibri Light" panose="020F0302020204030204" pitchFamily="34" charset="0"/>
                <a:cs typeface="Calibri Light" panose="020F0302020204030204" pitchFamily="34" charset="0"/>
              </a:rPr>
              <a:t>Participation in ascertaining needs &amp; preferences </a:t>
            </a:r>
          </a:p>
          <a:p>
            <a:pPr lvl="1"/>
            <a:r>
              <a:rPr lang="en-NZ" dirty="0">
                <a:latin typeface="Calibri Light" panose="020F0302020204030204" pitchFamily="34" charset="0"/>
                <a:cs typeface="Calibri Light" panose="020F0302020204030204" pitchFamily="34" charset="0"/>
              </a:rPr>
              <a:t>Participation in producing programs</a:t>
            </a:r>
          </a:p>
          <a:p>
            <a:pPr lvl="1"/>
            <a:r>
              <a:rPr lang="en-NZ" dirty="0">
                <a:latin typeface="Calibri Light" panose="020F0302020204030204" pitchFamily="34" charset="0"/>
                <a:cs typeface="Calibri Light" panose="020F0302020204030204" pitchFamily="34" charset="0"/>
              </a:rPr>
              <a:t>Participation in presentation</a:t>
            </a:r>
          </a:p>
          <a:p>
            <a:pPr lvl="1"/>
            <a:r>
              <a:rPr lang="en-NZ" dirty="0">
                <a:latin typeface="Calibri Light" panose="020F0302020204030204" pitchFamily="34" charset="0"/>
                <a:cs typeface="Calibri Light" panose="020F0302020204030204" pitchFamily="34" charset="0"/>
              </a:rPr>
              <a:t>Participation in evaluation </a:t>
            </a:r>
          </a:p>
        </p:txBody>
      </p:sp>
      <p:pic>
        <p:nvPicPr>
          <p:cNvPr id="4" name="Picture 1" descr="https://pbs.twimg.com/media/DwVkfNRXcAEoh8f.jpg">
            <a:extLst>
              <a:ext uri="{FF2B5EF4-FFF2-40B4-BE49-F238E27FC236}">
                <a16:creationId xmlns:a16="http://schemas.microsoft.com/office/drawing/2014/main" id="{C65625D0-A47A-DC44-82C0-F7CF50D74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882" y="966758"/>
            <a:ext cx="6643438" cy="42980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BC59663-5259-FE40-A7DE-58241EADC9F2}"/>
              </a:ext>
            </a:extLst>
          </p:cNvPr>
          <p:cNvSpPr/>
          <p:nvPr/>
        </p:nvSpPr>
        <p:spPr>
          <a:xfrm>
            <a:off x="5173882" y="5264793"/>
            <a:ext cx="6096000" cy="461665"/>
          </a:xfrm>
          <a:prstGeom prst="rect">
            <a:avLst/>
          </a:prstGeom>
        </p:spPr>
        <p:txBody>
          <a:bodyPr>
            <a:spAutoFit/>
          </a:bodyPr>
          <a:lstStyle/>
          <a:p>
            <a:r>
              <a:rPr lang="en-NZ" sz="1200" b="1" dirty="0">
                <a:hlinkClick r:id="rId3"/>
              </a:rPr>
              <a:t>ALER </a:t>
            </a:r>
            <a:r>
              <a:rPr lang="en-NZ" sz="1200" b="1" dirty="0" err="1">
                <a:hlinkClick r:id="rId3"/>
              </a:rPr>
              <a:t>NOTICIAS</a:t>
            </a:r>
            <a:r>
              <a:rPr lang="en-NZ" sz="1200" b="1" dirty="0" err="1">
                <a:hlinkClick r:id="rId4" tooltip="Verified account"/>
              </a:rPr>
              <a:t>Verified</a:t>
            </a:r>
            <a:r>
              <a:rPr lang="en-NZ" sz="1200" b="1" dirty="0">
                <a:hlinkClick r:id="rId4" tooltip="Verified account"/>
              </a:rPr>
              <a:t> account</a:t>
            </a:r>
            <a:r>
              <a:rPr lang="en-NZ" sz="1200" b="1" dirty="0"/>
              <a:t> </a:t>
            </a:r>
          </a:p>
          <a:p>
            <a:r>
              <a:rPr lang="en-NZ" sz="1200" b="1" dirty="0">
                <a:hlinkClick r:id="rId3"/>
              </a:rPr>
              <a:t>@alerprensa </a:t>
            </a:r>
            <a:endParaRPr lang="en-NZ" sz="1200" b="1" dirty="0"/>
          </a:p>
        </p:txBody>
      </p:sp>
    </p:spTree>
    <p:extLst>
      <p:ext uri="{BB962C8B-B14F-4D97-AF65-F5344CB8AC3E}">
        <p14:creationId xmlns:p14="http://schemas.microsoft.com/office/powerpoint/2010/main" val="3870283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6409-4DEF-1F48-949C-5F1449B72307}"/>
              </a:ext>
            </a:extLst>
          </p:cNvPr>
          <p:cNvSpPr>
            <a:spLocks noGrp="1"/>
          </p:cNvSpPr>
          <p:nvPr>
            <p:ph type="title"/>
          </p:nvPr>
        </p:nvSpPr>
        <p:spPr>
          <a:xfrm>
            <a:off x="748259" y="2238895"/>
            <a:ext cx="10515600" cy="1325563"/>
          </a:xfrm>
        </p:spPr>
        <p:txBody>
          <a:bodyPr/>
          <a:lstStyle/>
          <a:p>
            <a:pPr algn="ctr"/>
            <a:r>
              <a:rPr lang="en-US" dirty="0"/>
              <a:t>2 Case studies</a:t>
            </a:r>
            <a:br>
              <a:rPr lang="en-US" dirty="0"/>
            </a:br>
            <a:r>
              <a:rPr lang="en-US" dirty="0"/>
              <a:t>Insights from Japan’s community radio</a:t>
            </a:r>
          </a:p>
        </p:txBody>
      </p:sp>
    </p:spTree>
    <p:extLst>
      <p:ext uri="{BB962C8B-B14F-4D97-AF65-F5344CB8AC3E}">
        <p14:creationId xmlns:p14="http://schemas.microsoft.com/office/powerpoint/2010/main" val="1514440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7AD0-42C6-5C4E-BD69-8C2F5DCEAF30}"/>
              </a:ext>
            </a:extLst>
          </p:cNvPr>
          <p:cNvSpPr>
            <a:spLocks noGrp="1"/>
          </p:cNvSpPr>
          <p:nvPr>
            <p:ph type="title"/>
          </p:nvPr>
        </p:nvSpPr>
        <p:spPr>
          <a:xfrm>
            <a:off x="8461775" y="661840"/>
            <a:ext cx="3130778" cy="5502443"/>
          </a:xfrm>
        </p:spPr>
        <p:txBody>
          <a:bodyPr anchor="t">
            <a:normAutofit/>
          </a:bodyPr>
          <a:lstStyle/>
          <a:p>
            <a:r>
              <a:rPr lang="en-US" sz="4000" dirty="0">
                <a:solidFill>
                  <a:schemeClr val="tx1">
                    <a:lumMod val="75000"/>
                    <a:lumOff val="25000"/>
                  </a:schemeClr>
                </a:solidFill>
              </a:rPr>
              <a:t>Community based  radio in the Information Ecosystems </a:t>
            </a:r>
            <a:r>
              <a:rPr lang="en-US" sz="4000" dirty="0" err="1">
                <a:solidFill>
                  <a:schemeClr val="tx1">
                    <a:lumMod val="75000"/>
                    <a:lumOff val="25000"/>
                  </a:schemeClr>
                </a:solidFill>
              </a:rPr>
              <a:t>Internews</a:t>
            </a:r>
            <a:r>
              <a:rPr lang="en-US" sz="4000" dirty="0">
                <a:solidFill>
                  <a:schemeClr val="tx1">
                    <a:lumMod val="75000"/>
                    <a:lumOff val="25000"/>
                  </a:schemeClr>
                </a:solidFill>
              </a:rPr>
              <a:t> model</a:t>
            </a:r>
            <a:br>
              <a:rPr lang="en-US" dirty="0"/>
            </a:br>
            <a:br>
              <a:rPr lang="en-US" sz="2800" dirty="0"/>
            </a:br>
            <a:br>
              <a:rPr lang="en-US" sz="2800" dirty="0"/>
            </a:br>
            <a:endParaRPr lang="en-US" sz="2800" dirty="0"/>
          </a:p>
        </p:txBody>
      </p:sp>
      <p:pic>
        <p:nvPicPr>
          <p:cNvPr id="4" name="Picture 3">
            <a:extLst>
              <a:ext uri="{FF2B5EF4-FFF2-40B4-BE49-F238E27FC236}">
                <a16:creationId xmlns:a16="http://schemas.microsoft.com/office/drawing/2014/main" id="{8471591E-384C-1E40-B62D-1A48DF8D438F}"/>
              </a:ext>
            </a:extLst>
          </p:cNvPr>
          <p:cNvPicPr>
            <a:picLocks noChangeAspect="1"/>
          </p:cNvPicPr>
          <p:nvPr/>
        </p:nvPicPr>
        <p:blipFill>
          <a:blip r:embed="rId3"/>
          <a:stretch>
            <a:fillRect/>
          </a:stretch>
        </p:blipFill>
        <p:spPr>
          <a:xfrm>
            <a:off x="378149" y="0"/>
            <a:ext cx="8083626" cy="6858000"/>
          </a:xfrm>
          <a:prstGeom prst="rect">
            <a:avLst/>
          </a:prstGeom>
        </p:spPr>
      </p:pic>
      <p:sp>
        <p:nvSpPr>
          <p:cNvPr id="3" name="Rounded Rectangle 2">
            <a:extLst>
              <a:ext uri="{FF2B5EF4-FFF2-40B4-BE49-F238E27FC236}">
                <a16:creationId xmlns:a16="http://schemas.microsoft.com/office/drawing/2014/main" id="{0E792507-3BB3-DC49-8C5C-A020B4F53641}"/>
              </a:ext>
            </a:extLst>
          </p:cNvPr>
          <p:cNvSpPr/>
          <p:nvPr/>
        </p:nvSpPr>
        <p:spPr>
          <a:xfrm>
            <a:off x="266977" y="3429000"/>
            <a:ext cx="1572378" cy="7572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Storytelling networks</a:t>
            </a:r>
          </a:p>
        </p:txBody>
      </p:sp>
      <p:pic>
        <p:nvPicPr>
          <p:cNvPr id="6" name="Content Placeholder 5">
            <a:extLst>
              <a:ext uri="{FF2B5EF4-FFF2-40B4-BE49-F238E27FC236}">
                <a16:creationId xmlns:a16="http://schemas.microsoft.com/office/drawing/2014/main" id="{E8438B05-292C-F34D-B199-7A3198009E4D}"/>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sharpenSoften amount="-3000"/>
                    </a14:imgEffect>
                    <a14:imgEffect>
                      <a14:colorTemperature colorTemp="8550"/>
                    </a14:imgEffect>
                    <a14:imgEffect>
                      <a14:saturation sat="278000"/>
                    </a14:imgEffect>
                    <a14:imgEffect>
                      <a14:brightnessContrast bright="9000" contrast="-54000"/>
                    </a14:imgEffect>
                  </a14:imgLayer>
                </a14:imgProps>
              </a:ext>
              <a:ext uri="{28A0092B-C50C-407E-A947-70E740481C1C}">
                <a14:useLocalDpi xmlns:a14="http://schemas.microsoft.com/office/drawing/2010/main" val="0"/>
              </a:ext>
            </a:extLst>
          </a:blip>
          <a:srcRect l="5193" t="9139" r="11694" b="7088"/>
          <a:stretch/>
        </p:blipFill>
        <p:spPr>
          <a:xfrm>
            <a:off x="3236976" y="2898045"/>
            <a:ext cx="2222037" cy="1527651"/>
          </a:xfrm>
          <a:prstGeom prst="rect">
            <a:avLst/>
          </a:prstGeom>
          <a:effectLst>
            <a:softEdge rad="177800"/>
          </a:effectLst>
        </p:spPr>
      </p:pic>
      <p:sp>
        <p:nvSpPr>
          <p:cNvPr id="8" name="Rounded Rectangle 7">
            <a:extLst>
              <a:ext uri="{FF2B5EF4-FFF2-40B4-BE49-F238E27FC236}">
                <a16:creationId xmlns:a16="http://schemas.microsoft.com/office/drawing/2014/main" id="{5985C7B0-8FF4-F041-9059-258C30F38526}"/>
              </a:ext>
            </a:extLst>
          </p:cNvPr>
          <p:cNvSpPr/>
          <p:nvPr/>
        </p:nvSpPr>
        <p:spPr>
          <a:xfrm>
            <a:off x="6761027" y="3429000"/>
            <a:ext cx="1700748" cy="7572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Communicative </a:t>
            </a:r>
            <a:r>
              <a:rPr lang="en-US" dirty="0" err="1">
                <a:latin typeface="+mj-lt"/>
              </a:rPr>
              <a:t>rizhomes</a:t>
            </a:r>
            <a:endParaRPr lang="en-US" dirty="0">
              <a:latin typeface="+mj-lt"/>
            </a:endParaRPr>
          </a:p>
        </p:txBody>
      </p:sp>
    </p:spTree>
    <p:extLst>
      <p:ext uri="{BB962C8B-B14F-4D97-AF65-F5344CB8AC3E}">
        <p14:creationId xmlns:p14="http://schemas.microsoft.com/office/powerpoint/2010/main" val="3830540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80110" y="2211388"/>
            <a:ext cx="4848225" cy="4087812"/>
          </a:xfrm>
        </p:spPr>
        <p:txBody>
          <a:bodyPr>
            <a:normAutofit fontScale="77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r>
              <a:rPr lang="is-IS" sz="3600" dirty="0">
                <a:solidFill>
                  <a:schemeClr val="tx1">
                    <a:lumMod val="75000"/>
                    <a:lumOff val="25000"/>
                  </a:schemeClr>
                </a:solidFill>
                <a:latin typeface="+mj-lt"/>
              </a:rPr>
              <a:t>The</a:t>
            </a:r>
            <a:r>
              <a:rPr lang="is-IS" sz="3600" dirty="0">
                <a:latin typeface="+mj-lt"/>
              </a:rPr>
              <a:t> </a:t>
            </a:r>
            <a:r>
              <a:rPr lang="is-IS" sz="3600" dirty="0">
                <a:solidFill>
                  <a:schemeClr val="accent3">
                    <a:lumMod val="75000"/>
                  </a:schemeClr>
                </a:solidFill>
                <a:latin typeface="+mj-lt"/>
              </a:rPr>
              <a:t>smallest capacity community FM </a:t>
            </a:r>
            <a:r>
              <a:rPr lang="is-IS" sz="3600" dirty="0">
                <a:solidFill>
                  <a:schemeClr val="tx1">
                    <a:lumMod val="75000"/>
                    <a:lumOff val="25000"/>
                  </a:schemeClr>
                </a:solidFill>
                <a:latin typeface="+mj-lt"/>
              </a:rPr>
              <a:t>in Japan</a:t>
            </a:r>
          </a:p>
          <a:p>
            <a:pPr marL="173736" lvl="1" indent="0">
              <a:lnSpc>
                <a:spcPct val="100000"/>
              </a:lnSpc>
              <a:spcBef>
                <a:spcPts val="0"/>
              </a:spcBef>
              <a:spcAft>
                <a:spcPts val="0"/>
              </a:spcAft>
              <a:buClrTx/>
              <a:buNone/>
              <a:defRPr/>
            </a:pPr>
            <a:r>
              <a:rPr lang="is-IS" sz="3200" dirty="0">
                <a:solidFill>
                  <a:schemeClr val="tx1">
                    <a:lumMod val="75000"/>
                    <a:lumOff val="25000"/>
                  </a:schemeClr>
                </a:solidFill>
                <a:latin typeface="+mj-lt"/>
              </a:rPr>
              <a:t>“a communication rather than an information tool” </a:t>
            </a:r>
            <a:r>
              <a:rPr lang="is-IS" sz="2300" dirty="0">
                <a:solidFill>
                  <a:schemeClr val="tx1">
                    <a:lumMod val="75000"/>
                    <a:lumOff val="25000"/>
                  </a:schemeClr>
                </a:solidFill>
                <a:latin typeface="+mj-lt"/>
              </a:rPr>
              <a:t>(K. Fumoto 2017)</a:t>
            </a:r>
          </a:p>
          <a:p>
            <a:pPr marL="0" marR="0" lvl="0" indent="0" defTabSz="914400" eaLnBrk="1" fontAlgn="auto" latinLnBrk="0" hangingPunct="1">
              <a:lnSpc>
                <a:spcPct val="100000"/>
              </a:lnSpc>
              <a:spcBef>
                <a:spcPts val="0"/>
              </a:spcBef>
              <a:spcAft>
                <a:spcPts val="0"/>
              </a:spcAft>
              <a:buClrTx/>
              <a:buSzTx/>
              <a:buFontTx/>
              <a:buNone/>
              <a:tabLst/>
              <a:defRPr/>
            </a:pPr>
            <a:endParaRPr lang="is-IS" sz="1900" dirty="0">
              <a:latin typeface="+mj-lt"/>
            </a:endParaRPr>
          </a:p>
          <a:p>
            <a:pPr marL="0" marR="0" lvl="0" indent="0" defTabSz="914400" eaLnBrk="1" fontAlgn="auto" latinLnBrk="0" hangingPunct="1">
              <a:lnSpc>
                <a:spcPct val="100000"/>
              </a:lnSpc>
              <a:spcBef>
                <a:spcPts val="0"/>
              </a:spcBef>
              <a:spcAft>
                <a:spcPts val="0"/>
              </a:spcAft>
              <a:buClrTx/>
              <a:buSzTx/>
              <a:buFontTx/>
              <a:buNone/>
              <a:tabLst/>
              <a:defRPr/>
            </a:pPr>
            <a:r>
              <a:rPr lang="en-US" sz="3600" dirty="0">
                <a:solidFill>
                  <a:schemeClr val="tx1">
                    <a:lumMod val="75000"/>
                    <a:lumOff val="25000"/>
                  </a:schemeClr>
                </a:solidFill>
                <a:latin typeface="+mj-lt"/>
              </a:rPr>
              <a:t>E</a:t>
            </a:r>
            <a:r>
              <a:rPr lang="is-IS" sz="3600" dirty="0">
                <a:solidFill>
                  <a:schemeClr val="tx1">
                    <a:lumMod val="75000"/>
                    <a:lumOff val="25000"/>
                  </a:schemeClr>
                </a:solidFill>
                <a:latin typeface="+mj-lt"/>
              </a:rPr>
              <a:t>stablished in 2010 as a replacement to Mobai Musen system</a:t>
            </a:r>
          </a:p>
          <a:p>
            <a:pPr marL="0" marR="0" lvl="0" indent="0" defTabSz="914400" eaLnBrk="1" fontAlgn="auto" latinLnBrk="0" hangingPunct="1">
              <a:lnSpc>
                <a:spcPct val="100000"/>
              </a:lnSpc>
              <a:spcBef>
                <a:spcPts val="0"/>
              </a:spcBef>
              <a:spcAft>
                <a:spcPts val="0"/>
              </a:spcAft>
              <a:buClrTx/>
              <a:buSzTx/>
              <a:buFontTx/>
              <a:buNone/>
              <a:tabLst/>
              <a:defRPr/>
            </a:pPr>
            <a:endParaRPr lang="is-IS" sz="1900" dirty="0">
              <a:solidFill>
                <a:schemeClr val="tx1">
                  <a:lumMod val="75000"/>
                  <a:lumOff val="25000"/>
                </a:schemeClr>
              </a:solidFill>
              <a:latin typeface="+mj-lt"/>
            </a:endParaRPr>
          </a:p>
          <a:p>
            <a:pPr marL="0" marR="0" lvl="0" indent="0" defTabSz="914400" eaLnBrk="1" fontAlgn="auto" latinLnBrk="0" hangingPunct="1">
              <a:lnSpc>
                <a:spcPct val="100000"/>
              </a:lnSpc>
              <a:spcBef>
                <a:spcPts val="0"/>
              </a:spcBef>
              <a:spcAft>
                <a:spcPts val="0"/>
              </a:spcAft>
              <a:buClrTx/>
              <a:buSzTx/>
              <a:buFontTx/>
              <a:buNone/>
              <a:tabLst/>
              <a:defRPr/>
            </a:pPr>
            <a:r>
              <a:rPr lang="is-IS" sz="3600" dirty="0">
                <a:solidFill>
                  <a:schemeClr val="tx1">
                    <a:lumMod val="75000"/>
                    <a:lumOff val="25000"/>
                  </a:schemeClr>
                </a:solidFill>
                <a:latin typeface="+mj-lt"/>
              </a:rPr>
              <a:t>40 community volunteers</a:t>
            </a:r>
          </a:p>
          <a:p>
            <a:pPr marL="0" marR="0" lvl="0" indent="0" defTabSz="914400" eaLnBrk="1" fontAlgn="auto" latinLnBrk="0" hangingPunct="1">
              <a:lnSpc>
                <a:spcPct val="100000"/>
              </a:lnSpc>
              <a:spcBef>
                <a:spcPts val="0"/>
              </a:spcBef>
              <a:spcAft>
                <a:spcPts val="0"/>
              </a:spcAft>
              <a:buClrTx/>
              <a:buSzTx/>
              <a:buFontTx/>
              <a:buNone/>
              <a:tabLst/>
              <a:defRPr/>
            </a:pPr>
            <a:endParaRPr lang="is-IS" sz="2100" dirty="0">
              <a:solidFill>
                <a:schemeClr val="tx1">
                  <a:lumMod val="75000"/>
                  <a:lumOff val="25000"/>
                </a:schemeClr>
              </a:solidFill>
              <a:latin typeface="+mj-lt"/>
            </a:endParaRPr>
          </a:p>
          <a:p>
            <a:pPr marL="0" marR="0" lvl="0" indent="0" defTabSz="914400" eaLnBrk="1" fontAlgn="auto" latinLnBrk="0" hangingPunct="1">
              <a:lnSpc>
                <a:spcPct val="100000"/>
              </a:lnSpc>
              <a:spcBef>
                <a:spcPts val="0"/>
              </a:spcBef>
              <a:spcAft>
                <a:spcPts val="0"/>
              </a:spcAft>
              <a:buClrTx/>
              <a:buSzTx/>
              <a:buFontTx/>
              <a:buNone/>
              <a:tabLst/>
              <a:defRPr/>
            </a:pPr>
            <a:r>
              <a:rPr lang="is-IS" sz="3600" dirty="0">
                <a:solidFill>
                  <a:schemeClr val="tx1">
                    <a:lumMod val="75000"/>
                    <a:lumOff val="25000"/>
                  </a:schemeClr>
                </a:solidFill>
                <a:latin typeface="+mj-lt"/>
              </a:rPr>
              <a:t>Highly inclusive programming </a:t>
            </a:r>
          </a:p>
          <a:p>
            <a:pPr marL="0" marR="0" lvl="0" indent="0" defTabSz="914400" eaLnBrk="1" fontAlgn="auto" latinLnBrk="0" hangingPunct="1">
              <a:lnSpc>
                <a:spcPct val="100000"/>
              </a:lnSpc>
              <a:spcBef>
                <a:spcPts val="0"/>
              </a:spcBef>
              <a:spcAft>
                <a:spcPts val="0"/>
              </a:spcAft>
              <a:buClrTx/>
              <a:buSzTx/>
              <a:buFontTx/>
              <a:buNone/>
              <a:tabLst/>
              <a:defRPr/>
            </a:pPr>
            <a:endParaRPr lang="is-IS" dirty="0">
              <a:latin typeface="+mj-lt"/>
            </a:endParaRPr>
          </a:p>
          <a:p>
            <a:pPr marL="0" marR="0" lvl="0" indent="0" defTabSz="914400" eaLnBrk="1" fontAlgn="auto" latinLnBrk="0" hangingPunct="1">
              <a:lnSpc>
                <a:spcPct val="100000"/>
              </a:lnSpc>
              <a:spcBef>
                <a:spcPts val="0"/>
              </a:spcBef>
              <a:spcAft>
                <a:spcPts val="0"/>
              </a:spcAft>
              <a:buClrTx/>
              <a:buSzTx/>
              <a:buFontTx/>
              <a:buNone/>
              <a:tabLst/>
              <a:defRPr/>
            </a:pPr>
            <a:endParaRPr lang="is-IS" dirty="0">
              <a:latin typeface="+mj-lt"/>
            </a:endParaRPr>
          </a:p>
        </p:txBody>
      </p:sp>
      <p:sp>
        <p:nvSpPr>
          <p:cNvPr id="2" name="Title 1"/>
          <p:cNvSpPr>
            <a:spLocks noGrp="1"/>
          </p:cNvSpPr>
          <p:nvPr>
            <p:ph type="title" idx="4294967295"/>
          </p:nvPr>
        </p:nvSpPr>
        <p:spPr>
          <a:xfrm>
            <a:off x="680110" y="604617"/>
            <a:ext cx="4656138" cy="1260475"/>
          </a:xfrm>
        </p:spPr>
        <p:txBody>
          <a:bodyPr>
            <a:normAutofit fontScale="90000"/>
          </a:bodyPr>
          <a:lstStyle/>
          <a:p>
            <a:r>
              <a:rPr lang="en-US" sz="3600" b="1" dirty="0" err="1">
                <a:solidFill>
                  <a:schemeClr val="tx1">
                    <a:lumMod val="75000"/>
                    <a:lumOff val="25000"/>
                  </a:schemeClr>
                </a:solidFill>
              </a:rPr>
              <a:t>Uken</a:t>
            </a:r>
            <a:r>
              <a:rPr lang="en-US" sz="3600" b="1" dirty="0">
                <a:solidFill>
                  <a:schemeClr val="tx1">
                    <a:lumMod val="75000"/>
                    <a:lumOff val="25000"/>
                  </a:schemeClr>
                </a:solidFill>
              </a:rPr>
              <a:t> FM</a:t>
            </a:r>
            <a:r>
              <a:rPr lang="en-US" sz="3600" dirty="0">
                <a:solidFill>
                  <a:schemeClr val="tx1">
                    <a:lumMod val="75000"/>
                    <a:lumOff val="25000"/>
                  </a:schemeClr>
                </a:solidFill>
              </a:rPr>
              <a:t>  </a:t>
            </a:r>
            <a:r>
              <a:rPr lang="en-US" sz="3600" dirty="0">
                <a:solidFill>
                  <a:schemeClr val="accent3">
                    <a:lumMod val="75000"/>
                  </a:schemeClr>
                </a:solidFill>
              </a:rPr>
              <a:t>“keeping the pigs away from the fields”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488" y="1071961"/>
            <a:ext cx="6026617" cy="5227239"/>
          </a:xfrm>
          <a:prstGeom prst="rect">
            <a:avLst/>
          </a:prstGeom>
        </p:spPr>
      </p:pic>
    </p:spTree>
    <p:extLst>
      <p:ext uri="{BB962C8B-B14F-4D97-AF65-F5344CB8AC3E}">
        <p14:creationId xmlns:p14="http://schemas.microsoft.com/office/powerpoint/2010/main" val="3947132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3">
            <a:extLst>
              <a:ext uri="{BEBA8EAE-BF5A-486C-A8C5-ECC9F3942E4B}">
                <a14:imgProps xmlns:a14="http://schemas.microsoft.com/office/drawing/2010/main">
                  <a14:imgLayer r:embed="rId4">
                    <a14:imgEffect>
                      <a14:sharpenSoften amount="-3000"/>
                    </a14:imgEffect>
                    <a14:imgEffect>
                      <a14:colorTemperature colorTemp="8550"/>
                    </a14:imgEffect>
                    <a14:imgEffect>
                      <a14:saturation sat="278000"/>
                    </a14:imgEffect>
                    <a14:imgEffect>
                      <a14:brightnessContrast bright="9000" contrast="-54000"/>
                    </a14:imgEffect>
                  </a14:imgLayer>
                </a14:imgProps>
              </a:ext>
              <a:ext uri="{28A0092B-C50C-407E-A947-70E740481C1C}">
                <a14:useLocalDpi xmlns:a14="http://schemas.microsoft.com/office/drawing/2010/main" val="0"/>
              </a:ext>
            </a:extLst>
          </a:blip>
          <a:stretch>
            <a:fillRect/>
          </a:stretch>
        </p:blipFill>
        <p:spPr>
          <a:xfrm>
            <a:off x="7150609" y="-1"/>
            <a:ext cx="5258928" cy="3586983"/>
          </a:xfrm>
        </p:spPr>
      </p:pic>
      <p:sp>
        <p:nvSpPr>
          <p:cNvPr id="7" name="Vertical Text Placeholder 6">
            <a:extLst>
              <a:ext uri="{FF2B5EF4-FFF2-40B4-BE49-F238E27FC236}">
                <a16:creationId xmlns:a16="http://schemas.microsoft.com/office/drawing/2014/main" id="{6BA6FBB9-1806-ED49-87B2-D632A257D89C}"/>
              </a:ext>
            </a:extLst>
          </p:cNvPr>
          <p:cNvSpPr>
            <a:spLocks noGrp="1"/>
          </p:cNvSpPr>
          <p:nvPr>
            <p:ph type="body" orient="vert" idx="4294967295"/>
          </p:nvPr>
        </p:nvSpPr>
        <p:spPr>
          <a:xfrm>
            <a:off x="530796" y="826612"/>
            <a:ext cx="6784403" cy="5590308"/>
          </a:xfrm>
        </p:spPr>
        <p:txBody>
          <a:bodyPr vert="horz"/>
          <a:lstStyle/>
          <a:p>
            <a:r>
              <a:rPr lang="en-US" dirty="0">
                <a:solidFill>
                  <a:schemeClr val="tx1">
                    <a:lumMod val="75000"/>
                    <a:lumOff val="25000"/>
                  </a:schemeClr>
                </a:solidFill>
              </a:rPr>
              <a:t>UKEN FM Purpose</a:t>
            </a:r>
          </a:p>
          <a:p>
            <a:r>
              <a:rPr lang="en-US" sz="3200" dirty="0">
                <a:solidFill>
                  <a:schemeClr val="tx1">
                    <a:lumMod val="75000"/>
                    <a:lumOff val="25000"/>
                  </a:schemeClr>
                </a:solidFill>
              </a:rPr>
              <a:t>…aims to maintain the inherited traditional culture of </a:t>
            </a:r>
            <a:r>
              <a:rPr lang="en-US" sz="3200" dirty="0" err="1">
                <a:solidFill>
                  <a:schemeClr val="tx1">
                    <a:lumMod val="75000"/>
                    <a:lumOff val="25000"/>
                  </a:schemeClr>
                </a:solidFill>
              </a:rPr>
              <a:t>Uken</a:t>
            </a:r>
            <a:r>
              <a:rPr lang="en-US" sz="3200" dirty="0">
                <a:solidFill>
                  <a:schemeClr val="tx1">
                    <a:lumMod val="75000"/>
                    <a:lumOff val="25000"/>
                  </a:schemeClr>
                </a:solidFill>
              </a:rPr>
              <a:t> village and pass down the charm of the village by providing the </a:t>
            </a:r>
            <a:r>
              <a:rPr lang="en-US" sz="3200" b="1" dirty="0">
                <a:solidFill>
                  <a:schemeClr val="tx1">
                    <a:lumMod val="75000"/>
                    <a:lumOff val="25000"/>
                  </a:schemeClr>
                </a:solidFill>
              </a:rPr>
              <a:t>information of disaster prevention </a:t>
            </a:r>
            <a:r>
              <a:rPr lang="en-US" sz="3200" dirty="0">
                <a:solidFill>
                  <a:schemeClr val="tx1">
                    <a:lumMod val="75000"/>
                    <a:lumOff val="25000"/>
                  </a:schemeClr>
                </a:solidFill>
              </a:rPr>
              <a:t>which is important to the life of the people, by </a:t>
            </a:r>
            <a:r>
              <a:rPr lang="en-US" sz="3200" b="1" dirty="0">
                <a:solidFill>
                  <a:schemeClr val="tx1">
                    <a:lumMod val="75000"/>
                    <a:lumOff val="25000"/>
                  </a:schemeClr>
                </a:solidFill>
              </a:rPr>
              <a:t>sharing the local information</a:t>
            </a:r>
            <a:r>
              <a:rPr lang="en-US" sz="3200" dirty="0">
                <a:solidFill>
                  <a:schemeClr val="tx1">
                    <a:lumMod val="75000"/>
                    <a:lumOff val="25000"/>
                  </a:schemeClr>
                </a:solidFill>
              </a:rPr>
              <a:t> and by </a:t>
            </a:r>
            <a:r>
              <a:rPr lang="en-US" sz="3200" b="1" dirty="0">
                <a:solidFill>
                  <a:schemeClr val="tx1">
                    <a:lumMod val="75000"/>
                    <a:lumOff val="25000"/>
                  </a:schemeClr>
                </a:solidFill>
              </a:rPr>
              <a:t>cooperating and working togethe</a:t>
            </a:r>
            <a:r>
              <a:rPr lang="en-US" sz="3200" dirty="0">
                <a:solidFill>
                  <a:schemeClr val="tx1">
                    <a:lumMod val="75000"/>
                    <a:lumOff val="25000"/>
                  </a:schemeClr>
                </a:solidFill>
              </a:rPr>
              <a:t>r with municipality, NPOs, various organizations, residents, schools, shops and so on through undertaking community FM…</a:t>
            </a:r>
          </a:p>
          <a:p>
            <a:endParaRPr lang="en-US" dirty="0"/>
          </a:p>
        </p:txBody>
      </p:sp>
      <p:pic>
        <p:nvPicPr>
          <p:cNvPr id="4" name="Picture 3">
            <a:extLst>
              <a:ext uri="{FF2B5EF4-FFF2-40B4-BE49-F238E27FC236}">
                <a16:creationId xmlns:a16="http://schemas.microsoft.com/office/drawing/2014/main" id="{11070810-0008-3249-8F79-795CF52E51A2}"/>
              </a:ext>
            </a:extLst>
          </p:cNvPr>
          <p:cNvPicPr>
            <a:picLocks noChangeAspect="1"/>
          </p:cNvPicPr>
          <p:nvPr/>
        </p:nvPicPr>
        <p:blipFill>
          <a:blip r:embed="rId5"/>
          <a:stretch>
            <a:fillRect/>
          </a:stretch>
        </p:blipFill>
        <p:spPr>
          <a:xfrm>
            <a:off x="7626706" y="3296156"/>
            <a:ext cx="1948505" cy="3070091"/>
          </a:xfrm>
          <a:prstGeom prst="rect">
            <a:avLst/>
          </a:prstGeom>
        </p:spPr>
      </p:pic>
      <p:pic>
        <p:nvPicPr>
          <p:cNvPr id="8" name="Picture 7">
            <a:extLst>
              <a:ext uri="{FF2B5EF4-FFF2-40B4-BE49-F238E27FC236}">
                <a16:creationId xmlns:a16="http://schemas.microsoft.com/office/drawing/2014/main" id="{508FDF60-DDAD-5546-8A9C-2BFB56CD5F18}"/>
              </a:ext>
            </a:extLst>
          </p:cNvPr>
          <p:cNvPicPr>
            <a:picLocks noChangeAspect="1"/>
          </p:cNvPicPr>
          <p:nvPr/>
        </p:nvPicPr>
        <p:blipFill>
          <a:blip r:embed="rId6"/>
          <a:stretch>
            <a:fillRect/>
          </a:stretch>
        </p:blipFill>
        <p:spPr>
          <a:xfrm>
            <a:off x="9770892" y="3296156"/>
            <a:ext cx="2293092" cy="3070091"/>
          </a:xfrm>
          <a:prstGeom prst="rect">
            <a:avLst/>
          </a:prstGeom>
        </p:spPr>
      </p:pic>
    </p:spTree>
    <p:extLst>
      <p:ext uri="{BB962C8B-B14F-4D97-AF65-F5344CB8AC3E}">
        <p14:creationId xmlns:p14="http://schemas.microsoft.com/office/powerpoint/2010/main" val="1855869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Partners | Educator Innovator">
            <a:hlinkClick r:id="rId3"/>
            <a:extLst>
              <a:ext uri="{FF2B5EF4-FFF2-40B4-BE49-F238E27FC236}">
                <a16:creationId xmlns:a16="http://schemas.microsoft.com/office/drawing/2014/main" id="{1812BA50-9D29-DC48-8E45-A9B8141AAB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6555" y="466464"/>
            <a:ext cx="2596632" cy="154137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57B11440-1D64-324E-8AC7-B701FC67677B}"/>
              </a:ext>
            </a:extLst>
          </p:cNvPr>
          <p:cNvSpPr>
            <a:spLocks noGrp="1"/>
          </p:cNvSpPr>
          <p:nvPr>
            <p:ph type="title"/>
          </p:nvPr>
        </p:nvSpPr>
        <p:spPr>
          <a:xfrm>
            <a:off x="538853" y="371512"/>
            <a:ext cx="4764667" cy="1325563"/>
          </a:xfrm>
        </p:spPr>
        <p:txBody>
          <a:bodyPr/>
          <a:lstStyle/>
          <a:p>
            <a:r>
              <a:rPr lang="en-US" dirty="0">
                <a:solidFill>
                  <a:srgbClr val="00B0F0"/>
                </a:solidFill>
              </a:rPr>
              <a:t>Serving community </a:t>
            </a:r>
          </a:p>
        </p:txBody>
      </p:sp>
      <p:sp>
        <p:nvSpPr>
          <p:cNvPr id="3" name="Content Placeholder 2">
            <a:extLst>
              <a:ext uri="{FF2B5EF4-FFF2-40B4-BE49-F238E27FC236}">
                <a16:creationId xmlns:a16="http://schemas.microsoft.com/office/drawing/2014/main" id="{ED2383EA-7923-BA4B-A6AF-B936622D52B4}"/>
              </a:ext>
            </a:extLst>
          </p:cNvPr>
          <p:cNvSpPr>
            <a:spLocks noGrp="1"/>
          </p:cNvSpPr>
          <p:nvPr>
            <p:ph sz="half" idx="1"/>
          </p:nvPr>
        </p:nvSpPr>
        <p:spPr>
          <a:xfrm>
            <a:off x="3273005" y="1441454"/>
            <a:ext cx="3557391" cy="5048315"/>
          </a:xfrm>
        </p:spPr>
        <p:txBody>
          <a:bodyPr>
            <a:noAutofit/>
          </a:bodyPr>
          <a:lstStyle/>
          <a:p>
            <a:r>
              <a:rPr lang="en-US" sz="3000" dirty="0">
                <a:latin typeface="Calibri Light" panose="020F0302020204030204" pitchFamily="34" charset="0"/>
                <a:cs typeface="Calibri Light" panose="020F0302020204030204" pitchFamily="34" charset="0"/>
              </a:rPr>
              <a:t>Community radio</a:t>
            </a:r>
          </a:p>
          <a:p>
            <a:r>
              <a:rPr lang="en-US" sz="3000" dirty="0">
                <a:latin typeface="Calibri Light" panose="020F0302020204030204" pitchFamily="34" charset="0"/>
                <a:cs typeface="Calibri Light" panose="020F0302020204030204" pitchFamily="34" charset="0"/>
              </a:rPr>
              <a:t>Rural radio</a:t>
            </a:r>
          </a:p>
          <a:p>
            <a:r>
              <a:rPr lang="en-US" sz="3000" dirty="0">
                <a:latin typeface="Calibri Light" panose="020F0302020204030204" pitchFamily="34" charset="0"/>
                <a:cs typeface="Calibri Light" panose="020F0302020204030204" pitchFamily="34" charset="0"/>
              </a:rPr>
              <a:t>Co-operative radio</a:t>
            </a:r>
          </a:p>
          <a:p>
            <a:r>
              <a:rPr lang="en-US" sz="3000" dirty="0">
                <a:latin typeface="Calibri Light" panose="020F0302020204030204" pitchFamily="34" charset="0"/>
                <a:cs typeface="Calibri Light" panose="020F0302020204030204" pitchFamily="34" charset="0"/>
              </a:rPr>
              <a:t>Participatory radio</a:t>
            </a:r>
          </a:p>
          <a:p>
            <a:r>
              <a:rPr lang="en-US" sz="3000" dirty="0">
                <a:latin typeface="Calibri Light" panose="020F0302020204030204" pitchFamily="34" charset="0"/>
                <a:cs typeface="Calibri Light" panose="020F0302020204030204" pitchFamily="34" charset="0"/>
              </a:rPr>
              <a:t>Free radio</a:t>
            </a:r>
          </a:p>
          <a:p>
            <a:r>
              <a:rPr lang="en-US" sz="3000" dirty="0">
                <a:latin typeface="Calibri Light" panose="020F0302020204030204" pitchFamily="34" charset="0"/>
                <a:cs typeface="Calibri Light" panose="020F0302020204030204" pitchFamily="34" charset="0"/>
              </a:rPr>
              <a:t>Alternative radio</a:t>
            </a:r>
          </a:p>
          <a:p>
            <a:r>
              <a:rPr lang="en-US" sz="3000" dirty="0">
                <a:latin typeface="Calibri Light" panose="020F0302020204030204" pitchFamily="34" charset="0"/>
                <a:cs typeface="Calibri Light" panose="020F0302020204030204" pitchFamily="34" charset="0"/>
              </a:rPr>
              <a:t>Popular radio</a:t>
            </a:r>
          </a:p>
          <a:p>
            <a:r>
              <a:rPr lang="en-US" sz="3000" dirty="0">
                <a:latin typeface="Calibri Light" panose="020F0302020204030204" pitchFamily="34" charset="0"/>
                <a:cs typeface="Calibri Light" panose="020F0302020204030204" pitchFamily="34" charset="0"/>
              </a:rPr>
              <a:t>Educational radio</a:t>
            </a:r>
          </a:p>
          <a:p>
            <a:r>
              <a:rPr lang="en-US" sz="3000" dirty="0">
                <a:latin typeface="Calibri Light" panose="020F0302020204030204" pitchFamily="34" charset="0"/>
                <a:cs typeface="Calibri Light" panose="020F0302020204030204" pitchFamily="34" charset="0"/>
              </a:rPr>
              <a:t>Grassroots radio</a:t>
            </a:r>
          </a:p>
        </p:txBody>
      </p:sp>
      <p:sp>
        <p:nvSpPr>
          <p:cNvPr id="7" name="Content Placeholder 6">
            <a:extLst>
              <a:ext uri="{FF2B5EF4-FFF2-40B4-BE49-F238E27FC236}">
                <a16:creationId xmlns:a16="http://schemas.microsoft.com/office/drawing/2014/main" id="{639FDE89-7A92-844B-995D-81029DE717A2}"/>
              </a:ext>
            </a:extLst>
          </p:cNvPr>
          <p:cNvSpPr>
            <a:spLocks noGrp="1"/>
          </p:cNvSpPr>
          <p:nvPr>
            <p:ph sz="half" idx="2"/>
          </p:nvPr>
        </p:nvSpPr>
        <p:spPr>
          <a:xfrm>
            <a:off x="7240043" y="864296"/>
            <a:ext cx="4384110" cy="5369852"/>
          </a:xfrm>
        </p:spPr>
        <p:txBody>
          <a:bodyPr>
            <a:normAutofit/>
          </a:bodyPr>
          <a:lstStyle/>
          <a:p>
            <a:r>
              <a:rPr lang="en-US" dirty="0">
                <a:latin typeface="+mj-lt"/>
              </a:rPr>
              <a:t>Rural</a:t>
            </a:r>
          </a:p>
          <a:p>
            <a:r>
              <a:rPr lang="en-US" dirty="0">
                <a:latin typeface="+mj-lt"/>
              </a:rPr>
              <a:t>Urban</a:t>
            </a:r>
          </a:p>
          <a:p>
            <a:r>
              <a:rPr lang="en-US" dirty="0">
                <a:latin typeface="+mj-lt"/>
              </a:rPr>
              <a:t>Neighborhood</a:t>
            </a:r>
          </a:p>
          <a:p>
            <a:r>
              <a:rPr lang="en-US" dirty="0">
                <a:latin typeface="+mj-lt"/>
              </a:rPr>
              <a:t>Special community focused</a:t>
            </a:r>
          </a:p>
          <a:p>
            <a:r>
              <a:rPr lang="en-US" dirty="0">
                <a:latin typeface="+mj-lt"/>
              </a:rPr>
              <a:t>Limited signal</a:t>
            </a:r>
          </a:p>
          <a:p>
            <a:r>
              <a:rPr lang="en-US" dirty="0">
                <a:latin typeface="+mj-lt"/>
              </a:rPr>
              <a:t>Short-waves</a:t>
            </a:r>
          </a:p>
          <a:p>
            <a:r>
              <a:rPr lang="en-US" dirty="0">
                <a:latin typeface="+mj-lt"/>
              </a:rPr>
              <a:t>Digital </a:t>
            </a:r>
          </a:p>
        </p:txBody>
      </p:sp>
      <p:pic>
        <p:nvPicPr>
          <p:cNvPr id="12" name="Picture 2" descr="NO LIES RADIO">
            <a:hlinkClick r:id="rId5"/>
            <a:extLst>
              <a:ext uri="{FF2B5EF4-FFF2-40B4-BE49-F238E27FC236}">
                <a16:creationId xmlns:a16="http://schemas.microsoft.com/office/drawing/2014/main" id="{22E6AD24-CD86-AE4A-BCEC-76A8396965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581" y="3792895"/>
            <a:ext cx="2067403" cy="17997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adio Rural AM (@RadioRural_AM) | Twitter">
            <a:hlinkClick r:id="rId7"/>
            <a:extLst>
              <a:ext uri="{FF2B5EF4-FFF2-40B4-BE49-F238E27FC236}">
                <a16:creationId xmlns:a16="http://schemas.microsoft.com/office/drawing/2014/main" id="{4B18A972-F809-0446-8E66-3F71D00330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982" y="1385864"/>
            <a:ext cx="2153199" cy="21476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amarc.org/sites/default/files/styles/medium/public/field/image/grassroots_green_blue.png?itok=71OlgdTH">
            <a:hlinkClick r:id="rId9"/>
            <a:extLst>
              <a:ext uri="{FF2B5EF4-FFF2-40B4-BE49-F238E27FC236}">
                <a16:creationId xmlns:a16="http://schemas.microsoft.com/office/drawing/2014/main" id="{B5B0D1FA-CA5F-5242-8391-643EC4DF4D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31836" y="4552675"/>
            <a:ext cx="3328421" cy="157343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7BF692B-4B3B-A040-B692-29AE69CA314D}"/>
              </a:ext>
            </a:extLst>
          </p:cNvPr>
          <p:cNvSpPr/>
          <p:nvPr/>
        </p:nvSpPr>
        <p:spPr>
          <a:xfrm>
            <a:off x="914981" y="5864816"/>
            <a:ext cx="2358023" cy="261610"/>
          </a:xfrm>
          <a:prstGeom prst="rect">
            <a:avLst/>
          </a:prstGeom>
        </p:spPr>
        <p:txBody>
          <a:bodyPr wrap="square">
            <a:spAutoFit/>
          </a:bodyPr>
          <a:lstStyle/>
          <a:p>
            <a:r>
              <a:rPr lang="en-US" sz="1100" dirty="0">
                <a:hlinkClick r:id="rId11"/>
              </a:rPr>
              <a:t>http://www.amarc.org/?q=node/47</a:t>
            </a:r>
            <a:r>
              <a:rPr lang="en-US" sz="1100" dirty="0"/>
              <a:t> </a:t>
            </a:r>
          </a:p>
        </p:txBody>
      </p:sp>
    </p:spTree>
    <p:extLst>
      <p:ext uri="{BB962C8B-B14F-4D97-AF65-F5344CB8AC3E}">
        <p14:creationId xmlns:p14="http://schemas.microsoft.com/office/powerpoint/2010/main" val="1162866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754" y="1463040"/>
            <a:ext cx="6919012" cy="4727992"/>
          </a:xfrm>
          <a:prstGeom prst="rect">
            <a:avLst/>
          </a:prstGeom>
        </p:spPr>
      </p:pic>
      <p:sp>
        <p:nvSpPr>
          <p:cNvPr id="2" name="Title 1"/>
          <p:cNvSpPr>
            <a:spLocks noGrp="1"/>
          </p:cNvSpPr>
          <p:nvPr>
            <p:ph type="title"/>
          </p:nvPr>
        </p:nvSpPr>
        <p:spPr>
          <a:xfrm>
            <a:off x="946483" y="687924"/>
            <a:ext cx="10507069" cy="775116"/>
          </a:xfrm>
        </p:spPr>
        <p:txBody>
          <a:bodyPr/>
          <a:lstStyle/>
          <a:p>
            <a:r>
              <a:rPr lang="en-US" dirty="0">
                <a:solidFill>
                  <a:schemeClr val="accent3">
                    <a:lumMod val="75000"/>
                  </a:schemeClr>
                </a:solidFill>
              </a:rPr>
              <a:t>Island identity </a:t>
            </a:r>
            <a:r>
              <a:rPr lang="en-US" dirty="0"/>
              <a:t>&amp; urban community FM</a:t>
            </a:r>
          </a:p>
        </p:txBody>
      </p:sp>
      <p:sp>
        <p:nvSpPr>
          <p:cNvPr id="3" name="Content Placeholder 2"/>
          <p:cNvSpPr>
            <a:spLocks noGrp="1"/>
          </p:cNvSpPr>
          <p:nvPr>
            <p:ph idx="1"/>
          </p:nvPr>
        </p:nvSpPr>
        <p:spPr>
          <a:xfrm>
            <a:off x="6833062" y="1463040"/>
            <a:ext cx="4987636" cy="4909625"/>
          </a:xfrm>
        </p:spPr>
        <p:txBody>
          <a:bodyPr>
            <a:noAutofit/>
          </a:bodyPr>
          <a:lstStyle/>
          <a:p>
            <a:pPr marL="0" indent="0">
              <a:lnSpc>
                <a:spcPct val="100000"/>
              </a:lnSpc>
              <a:spcBef>
                <a:spcPts val="0"/>
              </a:spcBef>
              <a:buNone/>
            </a:pPr>
            <a:r>
              <a:rPr lang="en-US" sz="2800" b="1" dirty="0" err="1">
                <a:solidFill>
                  <a:schemeClr val="accent3">
                    <a:lumMod val="75000"/>
                  </a:schemeClr>
                </a:solidFill>
                <a:latin typeface="+mj-lt"/>
              </a:rPr>
              <a:t>Amami</a:t>
            </a:r>
            <a:r>
              <a:rPr lang="en-US" sz="2800" b="1" dirty="0">
                <a:solidFill>
                  <a:schemeClr val="accent3">
                    <a:lumMod val="75000"/>
                  </a:schemeClr>
                </a:solidFill>
                <a:latin typeface="+mj-lt"/>
              </a:rPr>
              <a:t> FM: </a:t>
            </a:r>
            <a:r>
              <a:rPr lang="en-US" sz="2800" dirty="0">
                <a:latin typeface="+mj-lt"/>
              </a:rPr>
              <a:t>“The radio of the islanders, by the islanders and for the islanders”</a:t>
            </a:r>
          </a:p>
          <a:p>
            <a:pPr marL="0" marR="0" lvl="0" indent="0" defTabSz="914400" eaLnBrk="1" fontAlgn="auto" latinLnBrk="0" hangingPunct="1">
              <a:lnSpc>
                <a:spcPct val="100000"/>
              </a:lnSpc>
              <a:spcBef>
                <a:spcPts val="0"/>
              </a:spcBef>
              <a:spcAft>
                <a:spcPts val="0"/>
              </a:spcAft>
              <a:buClrTx/>
              <a:buSzTx/>
              <a:buFontTx/>
              <a:buNone/>
              <a:tabLst/>
              <a:defRPr/>
            </a:pPr>
            <a:endParaRPr lang="en-US" sz="1800" dirty="0">
              <a:latin typeface="+mj-lt"/>
            </a:endParaRPr>
          </a:p>
          <a:p>
            <a:pPr marR="0" lvl="0" defTabSz="914400" eaLnBrk="1" fontAlgn="auto" latinLnBrk="0" hangingPunct="1">
              <a:lnSpc>
                <a:spcPct val="100000"/>
              </a:lnSpc>
              <a:spcBef>
                <a:spcPts val="0"/>
              </a:spcBef>
              <a:spcAft>
                <a:spcPts val="0"/>
              </a:spcAft>
              <a:buClrTx/>
              <a:buSzTx/>
              <a:buFont typeface="Wingdings" charset="2"/>
              <a:buChar char="§"/>
              <a:tabLst/>
              <a:defRPr/>
            </a:pPr>
            <a:r>
              <a:rPr lang="en-US" sz="2800" dirty="0">
                <a:latin typeface="+mj-lt"/>
              </a:rPr>
              <a:t> to enable </a:t>
            </a:r>
            <a:r>
              <a:rPr lang="en-US" sz="2800" dirty="0" err="1">
                <a:latin typeface="+mj-lt"/>
              </a:rPr>
              <a:t>Amami</a:t>
            </a:r>
            <a:r>
              <a:rPr lang="en-US" sz="2800" dirty="0">
                <a:latin typeface="+mj-lt"/>
              </a:rPr>
              <a:t> people to recognize the physical and cultural value of their islands</a:t>
            </a:r>
          </a:p>
          <a:p>
            <a:pPr marR="0" lvl="0" defTabSz="914400" eaLnBrk="1" fontAlgn="auto" latinLnBrk="0" hangingPunct="1">
              <a:lnSpc>
                <a:spcPct val="100000"/>
              </a:lnSpc>
              <a:spcBef>
                <a:spcPts val="0"/>
              </a:spcBef>
              <a:spcAft>
                <a:spcPts val="0"/>
              </a:spcAft>
              <a:buClrTx/>
              <a:buSzTx/>
              <a:buFont typeface="Wingdings" charset="2"/>
              <a:buChar char="§"/>
              <a:tabLst/>
              <a:defRPr/>
            </a:pPr>
            <a:endParaRPr lang="en-US" sz="1800" dirty="0">
              <a:latin typeface="+mj-lt"/>
            </a:endParaRPr>
          </a:p>
          <a:p>
            <a:pPr marR="0" lvl="0" defTabSz="914400" eaLnBrk="1" fontAlgn="auto" latinLnBrk="0" hangingPunct="1">
              <a:lnSpc>
                <a:spcPct val="100000"/>
              </a:lnSpc>
              <a:spcBef>
                <a:spcPts val="0"/>
              </a:spcBef>
              <a:spcAft>
                <a:spcPts val="0"/>
              </a:spcAft>
              <a:buClrTx/>
              <a:buSzTx/>
              <a:buFont typeface="Wingdings" charset="2"/>
              <a:buChar char="§"/>
              <a:tabLst/>
              <a:defRPr/>
            </a:pPr>
            <a:r>
              <a:rPr lang="en-US" sz="2800" dirty="0">
                <a:latin typeface="+mj-lt"/>
              </a:rPr>
              <a:t> to treasure and further strengthen the “</a:t>
            </a:r>
            <a:r>
              <a:rPr lang="en-US" sz="2800" i="1" dirty="0" err="1">
                <a:latin typeface="+mj-lt"/>
              </a:rPr>
              <a:t>yui</a:t>
            </a:r>
            <a:r>
              <a:rPr lang="en-US" sz="2800" dirty="0">
                <a:latin typeface="+mj-lt"/>
              </a:rPr>
              <a:t>” island value (ties between people)</a:t>
            </a:r>
          </a:p>
          <a:p>
            <a:pPr marR="0" lvl="0" defTabSz="914400" eaLnBrk="1" fontAlgn="auto" latinLnBrk="0" hangingPunct="1">
              <a:lnSpc>
                <a:spcPct val="100000"/>
              </a:lnSpc>
              <a:spcBef>
                <a:spcPts val="0"/>
              </a:spcBef>
              <a:spcAft>
                <a:spcPts val="0"/>
              </a:spcAft>
              <a:buClrTx/>
              <a:buSzTx/>
              <a:buFont typeface="Wingdings" charset="2"/>
              <a:buChar char="§"/>
              <a:tabLst/>
              <a:defRPr/>
            </a:pPr>
            <a:endParaRPr lang="en-US" sz="1800" dirty="0">
              <a:latin typeface="+mj-lt"/>
            </a:endParaRPr>
          </a:p>
          <a:p>
            <a:pPr marR="0" lvl="0" defTabSz="914400" eaLnBrk="1" fontAlgn="auto" latinLnBrk="0" hangingPunct="1">
              <a:lnSpc>
                <a:spcPct val="100000"/>
              </a:lnSpc>
              <a:spcBef>
                <a:spcPts val="0"/>
              </a:spcBef>
              <a:spcAft>
                <a:spcPts val="0"/>
              </a:spcAft>
              <a:buClrTx/>
              <a:buSzTx/>
              <a:buFont typeface="Wingdings" charset="2"/>
              <a:buChar char="§"/>
              <a:tabLst/>
              <a:defRPr/>
            </a:pPr>
            <a:r>
              <a:rPr lang="en-US" sz="2800" dirty="0">
                <a:latin typeface="+mj-lt"/>
              </a:rPr>
              <a:t> to pass down to the next generation the uniqueness of the island’s culture</a:t>
            </a:r>
          </a:p>
        </p:txBody>
      </p:sp>
    </p:spTree>
    <p:extLst>
      <p:ext uri="{BB962C8B-B14F-4D97-AF65-F5344CB8AC3E}">
        <p14:creationId xmlns:p14="http://schemas.microsoft.com/office/powerpoint/2010/main" val="3985514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6D50F1-B3B4-2A4C-9430-04053DD63737}"/>
              </a:ext>
            </a:extLst>
          </p:cNvPr>
          <p:cNvPicPr>
            <a:picLocks noChangeAspect="1"/>
          </p:cNvPicPr>
          <p:nvPr/>
        </p:nvPicPr>
        <p:blipFill>
          <a:blip r:embed="rId3"/>
          <a:stretch>
            <a:fillRect/>
          </a:stretch>
        </p:blipFill>
        <p:spPr>
          <a:xfrm>
            <a:off x="164835" y="249380"/>
            <a:ext cx="7445594" cy="5561215"/>
          </a:xfrm>
          <a:prstGeom prst="rect">
            <a:avLst/>
          </a:prstGeom>
        </p:spPr>
      </p:pic>
      <p:sp>
        <p:nvSpPr>
          <p:cNvPr id="2" name="Title 1">
            <a:extLst>
              <a:ext uri="{FF2B5EF4-FFF2-40B4-BE49-F238E27FC236}">
                <a16:creationId xmlns:a16="http://schemas.microsoft.com/office/drawing/2014/main" id="{645BCD8B-9C85-D14B-A7FB-B18A76A8D6EB}"/>
              </a:ext>
            </a:extLst>
          </p:cNvPr>
          <p:cNvSpPr>
            <a:spLocks noGrp="1"/>
          </p:cNvSpPr>
          <p:nvPr>
            <p:ph type="title"/>
          </p:nvPr>
        </p:nvSpPr>
        <p:spPr>
          <a:xfrm>
            <a:off x="799045" y="5825558"/>
            <a:ext cx="9720072" cy="907751"/>
          </a:xfrm>
        </p:spPr>
        <p:txBody>
          <a:bodyPr/>
          <a:lstStyle/>
          <a:p>
            <a:r>
              <a:rPr lang="en-US" dirty="0">
                <a:solidFill>
                  <a:schemeClr val="tx1">
                    <a:lumMod val="75000"/>
                    <a:lumOff val="25000"/>
                  </a:schemeClr>
                </a:solidFill>
              </a:rPr>
              <a:t>Visible and accessible to community</a:t>
            </a:r>
          </a:p>
        </p:txBody>
      </p:sp>
      <p:pic>
        <p:nvPicPr>
          <p:cNvPr id="6" name="Picture 5">
            <a:extLst>
              <a:ext uri="{FF2B5EF4-FFF2-40B4-BE49-F238E27FC236}">
                <a16:creationId xmlns:a16="http://schemas.microsoft.com/office/drawing/2014/main" id="{FE2B0906-EF97-6848-B513-2233CD907CBA}"/>
              </a:ext>
            </a:extLst>
          </p:cNvPr>
          <p:cNvPicPr>
            <a:picLocks noChangeAspect="1"/>
          </p:cNvPicPr>
          <p:nvPr/>
        </p:nvPicPr>
        <p:blipFill>
          <a:blip r:embed="rId4"/>
          <a:stretch>
            <a:fillRect/>
          </a:stretch>
        </p:blipFill>
        <p:spPr>
          <a:xfrm>
            <a:off x="7790820" y="1351780"/>
            <a:ext cx="4273361" cy="4473778"/>
          </a:xfrm>
          <a:prstGeom prst="rect">
            <a:avLst/>
          </a:prstGeom>
        </p:spPr>
      </p:pic>
    </p:spTree>
    <p:extLst>
      <p:ext uri="{BB962C8B-B14F-4D97-AF65-F5344CB8AC3E}">
        <p14:creationId xmlns:p14="http://schemas.microsoft.com/office/powerpoint/2010/main" val="2144091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6714C9-C0D2-A846-8B97-2867441C5140}"/>
              </a:ext>
            </a:extLst>
          </p:cNvPr>
          <p:cNvPicPr>
            <a:picLocks noChangeAspect="1"/>
          </p:cNvPicPr>
          <p:nvPr/>
        </p:nvPicPr>
        <p:blipFill>
          <a:blip r:embed="rId3"/>
          <a:stretch>
            <a:fillRect/>
          </a:stretch>
        </p:blipFill>
        <p:spPr>
          <a:xfrm>
            <a:off x="30565" y="0"/>
            <a:ext cx="4043356" cy="5808372"/>
          </a:xfrm>
          <a:prstGeom prst="rect">
            <a:avLst/>
          </a:prstGeom>
        </p:spPr>
      </p:pic>
      <p:pic>
        <p:nvPicPr>
          <p:cNvPr id="8" name="Picture 7">
            <a:extLst>
              <a:ext uri="{FF2B5EF4-FFF2-40B4-BE49-F238E27FC236}">
                <a16:creationId xmlns:a16="http://schemas.microsoft.com/office/drawing/2014/main" id="{F234D679-6A63-7E47-8612-C13F61128B2B}"/>
              </a:ext>
            </a:extLst>
          </p:cNvPr>
          <p:cNvPicPr>
            <a:picLocks noChangeAspect="1"/>
          </p:cNvPicPr>
          <p:nvPr/>
        </p:nvPicPr>
        <p:blipFill>
          <a:blip r:embed="rId4"/>
          <a:stretch>
            <a:fillRect/>
          </a:stretch>
        </p:blipFill>
        <p:spPr>
          <a:xfrm>
            <a:off x="4043235" y="0"/>
            <a:ext cx="4065575" cy="5808372"/>
          </a:xfrm>
          <a:prstGeom prst="rect">
            <a:avLst/>
          </a:prstGeom>
        </p:spPr>
      </p:pic>
      <p:pic>
        <p:nvPicPr>
          <p:cNvPr id="10" name="Picture 9">
            <a:extLst>
              <a:ext uri="{FF2B5EF4-FFF2-40B4-BE49-F238E27FC236}">
                <a16:creationId xmlns:a16="http://schemas.microsoft.com/office/drawing/2014/main" id="{18D5C3AB-4AA7-8A45-A859-3273A35A8EA1}"/>
              </a:ext>
            </a:extLst>
          </p:cNvPr>
          <p:cNvPicPr>
            <a:picLocks noChangeAspect="1"/>
          </p:cNvPicPr>
          <p:nvPr/>
        </p:nvPicPr>
        <p:blipFill>
          <a:blip r:embed="rId5"/>
          <a:stretch>
            <a:fillRect/>
          </a:stretch>
        </p:blipFill>
        <p:spPr>
          <a:xfrm>
            <a:off x="8108810" y="0"/>
            <a:ext cx="4246397" cy="5913999"/>
          </a:xfrm>
          <a:prstGeom prst="rect">
            <a:avLst/>
          </a:prstGeom>
        </p:spPr>
      </p:pic>
      <p:sp>
        <p:nvSpPr>
          <p:cNvPr id="2" name="Title 1">
            <a:extLst>
              <a:ext uri="{FF2B5EF4-FFF2-40B4-BE49-F238E27FC236}">
                <a16:creationId xmlns:a16="http://schemas.microsoft.com/office/drawing/2014/main" id="{FB81A5A4-A3C3-614F-9E9F-1F84C5F41CF4}"/>
              </a:ext>
            </a:extLst>
          </p:cNvPr>
          <p:cNvSpPr>
            <a:spLocks noGrp="1"/>
          </p:cNvSpPr>
          <p:nvPr>
            <p:ph type="title"/>
          </p:nvPr>
        </p:nvSpPr>
        <p:spPr>
          <a:xfrm>
            <a:off x="991673" y="5913998"/>
            <a:ext cx="9713890" cy="667105"/>
          </a:xfrm>
        </p:spPr>
        <p:txBody>
          <a:bodyPr>
            <a:normAutofit fontScale="90000"/>
          </a:bodyPr>
          <a:lstStyle/>
          <a:p>
            <a:r>
              <a:rPr lang="en-US" dirty="0">
                <a:solidFill>
                  <a:schemeClr val="tx1">
                    <a:lumMod val="75000"/>
                    <a:lumOff val="25000"/>
                  </a:schemeClr>
                </a:solidFill>
              </a:rPr>
              <a:t>Supporting island musical expression</a:t>
            </a:r>
          </a:p>
        </p:txBody>
      </p:sp>
    </p:spTree>
    <p:extLst>
      <p:ext uri="{BB962C8B-B14F-4D97-AF65-F5344CB8AC3E}">
        <p14:creationId xmlns:p14="http://schemas.microsoft.com/office/powerpoint/2010/main" val="4059544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2837" y="221743"/>
            <a:ext cx="6753053" cy="1114425"/>
          </a:xfrm>
        </p:spPr>
        <p:txBody>
          <a:bodyPr>
            <a:normAutofit fontScale="90000"/>
          </a:bodyPr>
          <a:lstStyle/>
          <a:p>
            <a:r>
              <a:rPr lang="en-US" dirty="0">
                <a:solidFill>
                  <a:schemeClr val="tx1">
                    <a:lumMod val="75000"/>
                    <a:lumOff val="25000"/>
                  </a:schemeClr>
                </a:solidFill>
              </a:rPr>
              <a:t>Island communicative </a:t>
            </a:r>
            <a:r>
              <a:rPr lang="en-US" dirty="0">
                <a:solidFill>
                  <a:schemeClr val="accent3">
                    <a:lumMod val="75000"/>
                  </a:schemeClr>
                </a:solidFill>
              </a:rPr>
              <a:t>rhizomes</a:t>
            </a:r>
          </a:p>
        </p:txBody>
      </p:sp>
      <p:sp>
        <p:nvSpPr>
          <p:cNvPr id="3" name="Content Placeholder 2"/>
          <p:cNvSpPr>
            <a:spLocks noGrp="1"/>
          </p:cNvSpPr>
          <p:nvPr>
            <p:ph idx="4294967295"/>
          </p:nvPr>
        </p:nvSpPr>
        <p:spPr>
          <a:xfrm>
            <a:off x="7724775" y="585788"/>
            <a:ext cx="4467225" cy="6119812"/>
          </a:xfrm>
        </p:spPr>
        <p:txBody>
          <a:bodyPr anchor="t">
            <a:normAutofit fontScale="92500" lnSpcReduction="10000"/>
          </a:bodyPr>
          <a:lstStyle/>
          <a:p>
            <a:pPr marL="0" indent="0">
              <a:buNone/>
            </a:pPr>
            <a:r>
              <a:rPr lang="en-US" b="1" dirty="0" err="1">
                <a:latin typeface="+mj-lt"/>
              </a:rPr>
              <a:t>Amami</a:t>
            </a:r>
            <a:r>
              <a:rPr lang="en-US" b="1" dirty="0">
                <a:latin typeface="+mj-lt"/>
              </a:rPr>
              <a:t> FM </a:t>
            </a:r>
            <a:r>
              <a:rPr lang="en-US" dirty="0">
                <a:latin typeface="+mj-lt"/>
              </a:rPr>
              <a:t>&amp; </a:t>
            </a:r>
            <a:r>
              <a:rPr lang="en-US" b="1" dirty="0" err="1">
                <a:latin typeface="+mj-lt"/>
              </a:rPr>
              <a:t>Asivi</a:t>
            </a:r>
            <a:r>
              <a:rPr lang="en-US" dirty="0">
                <a:latin typeface="+mj-lt"/>
              </a:rPr>
              <a:t> (live music) </a:t>
            </a:r>
            <a:r>
              <a:rPr lang="en-US" b="1" dirty="0">
                <a:latin typeface="+mj-lt"/>
              </a:rPr>
              <a:t>House</a:t>
            </a:r>
          </a:p>
          <a:p>
            <a:pPr marL="0" indent="0">
              <a:buNone/>
            </a:pPr>
            <a:endParaRPr lang="en-US" sz="900" b="1" dirty="0">
              <a:latin typeface="+mj-lt"/>
            </a:endParaRPr>
          </a:p>
          <a:p>
            <a:pPr marL="0" indent="0">
              <a:buNone/>
            </a:pPr>
            <a:r>
              <a:rPr lang="en-US" sz="3200" dirty="0">
                <a:solidFill>
                  <a:schemeClr val="accent3">
                    <a:lumMod val="75000"/>
                  </a:schemeClr>
                </a:solidFill>
                <a:latin typeface="+mj-lt"/>
              </a:rPr>
              <a:t>cohabitation</a:t>
            </a:r>
            <a:r>
              <a:rPr lang="en-US" sz="3200" dirty="0">
                <a:latin typeface="+mj-lt"/>
              </a:rPr>
              <a:t> </a:t>
            </a:r>
            <a:r>
              <a:rPr lang="en-US" sz="3200" dirty="0">
                <a:solidFill>
                  <a:schemeClr val="tx1">
                    <a:lumMod val="75000"/>
                    <a:lumOff val="25000"/>
                  </a:schemeClr>
                </a:solidFill>
                <a:latin typeface="+mj-lt"/>
              </a:rPr>
              <a:t>of time </a:t>
            </a:r>
            <a:r>
              <a:rPr lang="en-US" sz="3200" i="1" dirty="0">
                <a:solidFill>
                  <a:schemeClr val="tx1">
                    <a:lumMod val="75000"/>
                    <a:lumOff val="25000"/>
                  </a:schemeClr>
                </a:solidFill>
                <a:latin typeface="+mj-lt"/>
              </a:rPr>
              <a:t>on air </a:t>
            </a:r>
            <a:r>
              <a:rPr lang="en-US" sz="3200" dirty="0">
                <a:solidFill>
                  <a:schemeClr val="tx1">
                    <a:lumMod val="75000"/>
                    <a:lumOff val="25000"/>
                  </a:schemeClr>
                </a:solidFill>
                <a:latin typeface="+mj-lt"/>
              </a:rPr>
              <a:t> &amp; </a:t>
            </a:r>
            <a:r>
              <a:rPr lang="en-US" sz="3200" dirty="0">
                <a:solidFill>
                  <a:schemeClr val="accent3">
                    <a:lumMod val="75000"/>
                  </a:schemeClr>
                </a:solidFill>
                <a:latin typeface="+mj-lt"/>
              </a:rPr>
              <a:t>space</a:t>
            </a:r>
            <a:r>
              <a:rPr lang="en-US" sz="3200" dirty="0">
                <a:latin typeface="+mj-lt"/>
              </a:rPr>
              <a:t> </a:t>
            </a:r>
            <a:r>
              <a:rPr lang="en-US" sz="3200" dirty="0">
                <a:solidFill>
                  <a:schemeClr val="tx1">
                    <a:lumMod val="75000"/>
                    <a:lumOff val="25000"/>
                  </a:schemeClr>
                </a:solidFill>
                <a:latin typeface="+mj-lt"/>
              </a:rPr>
              <a:t>(</a:t>
            </a:r>
            <a:r>
              <a:rPr lang="en-US" sz="3200" i="1" dirty="0">
                <a:solidFill>
                  <a:schemeClr val="tx1">
                    <a:lumMod val="75000"/>
                    <a:lumOff val="25000"/>
                  </a:schemeClr>
                </a:solidFill>
                <a:latin typeface="+mj-lt"/>
              </a:rPr>
              <a:t>off air </a:t>
            </a:r>
            <a:r>
              <a:rPr lang="en-US" sz="3200" dirty="0">
                <a:solidFill>
                  <a:schemeClr val="tx1">
                    <a:lumMod val="75000"/>
                    <a:lumOff val="25000"/>
                  </a:schemeClr>
                </a:solidFill>
                <a:latin typeface="+mj-lt"/>
              </a:rPr>
              <a:t>) enables the creation of new island cultural practices that connect the islands with the world &amp; help creating new hybrid, experimental cultural expressions that demonstrate a confident island culture that can absorb outside influences by making them their own in distinctive ways.</a:t>
            </a:r>
          </a:p>
          <a:p>
            <a:pPr marL="0" indent="0">
              <a:buNone/>
            </a:pPr>
            <a:endParaRPr lang="en-US" sz="1800" dirty="0">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38" y="1336168"/>
            <a:ext cx="6753053" cy="504394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175" y="3975725"/>
            <a:ext cx="3411938" cy="2558954"/>
          </a:xfrm>
          <a:prstGeom prst="rect">
            <a:avLst/>
          </a:prstGeom>
        </p:spPr>
      </p:pic>
    </p:spTree>
    <p:extLst>
      <p:ext uri="{BB962C8B-B14F-4D97-AF65-F5344CB8AC3E}">
        <p14:creationId xmlns:p14="http://schemas.microsoft.com/office/powerpoint/2010/main" val="229538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61317" y="886265"/>
            <a:ext cx="6414868" cy="5346969"/>
          </a:xfrm>
        </p:spPr>
        <p:txBody>
          <a:bodyPr>
            <a:normAutofit fontScale="9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dirty="0">
                <a:latin typeface="+mj-lt"/>
              </a:rPr>
              <a:t>“one of the expressions of the [island] identity can be seen in </a:t>
            </a:r>
            <a:r>
              <a:rPr lang="en-US" sz="3200" i="1" dirty="0" err="1">
                <a:latin typeface="+mj-lt"/>
              </a:rPr>
              <a:t>shimauta</a:t>
            </a:r>
            <a:r>
              <a:rPr lang="en-US" sz="3200" dirty="0">
                <a:latin typeface="+mj-lt"/>
              </a:rPr>
              <a:t> or August dance. I think we are not inheriting the figure but the heart. So, the figure should be ok to change over time. For example, I think it is ok today to preform </a:t>
            </a:r>
            <a:r>
              <a:rPr lang="en-US" sz="3200" i="1" dirty="0" err="1">
                <a:latin typeface="+mj-lt"/>
              </a:rPr>
              <a:t>shimauta</a:t>
            </a:r>
            <a:r>
              <a:rPr lang="en-US" sz="3200" dirty="0">
                <a:latin typeface="+mj-lt"/>
              </a:rPr>
              <a:t> by playing contemporary band music if it could be understood by the audience</a:t>
            </a:r>
            <a:r>
              <a:rPr lang="is-IS" sz="3200" dirty="0">
                <a:latin typeface="+mj-lt"/>
              </a:rPr>
              <a:t>….</a:t>
            </a:r>
          </a:p>
          <a:p>
            <a:pPr marL="0" marR="0" lvl="0" indent="0" algn="ctr" defTabSz="914400" eaLnBrk="1" fontAlgn="auto" latinLnBrk="0" hangingPunct="1">
              <a:lnSpc>
                <a:spcPct val="100000"/>
              </a:lnSpc>
              <a:spcBef>
                <a:spcPts val="0"/>
              </a:spcBef>
              <a:spcAft>
                <a:spcPts val="0"/>
              </a:spcAft>
              <a:buClrTx/>
              <a:buSzTx/>
              <a:buFontTx/>
              <a:buNone/>
              <a:tabLst/>
              <a:defRPr/>
            </a:pPr>
            <a:r>
              <a:rPr lang="is-IS" sz="3200" dirty="0">
                <a:latin typeface="+mj-lt"/>
              </a:rPr>
              <a:t>I am drumming...because I want to send the message that the island is fun and cool</a:t>
            </a:r>
            <a:r>
              <a:rPr lang="en-US" sz="3200" dirty="0">
                <a:latin typeface="+mj-lt"/>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2000" dirty="0" err="1">
                <a:latin typeface="+mj-lt"/>
              </a:rPr>
              <a:t>Kengo</a:t>
            </a:r>
            <a:r>
              <a:rPr lang="en-US" sz="2000" dirty="0">
                <a:latin typeface="+mj-lt"/>
              </a:rPr>
              <a:t> </a:t>
            </a:r>
            <a:r>
              <a:rPr lang="en-US" sz="2000" dirty="0" err="1">
                <a:latin typeface="+mj-lt"/>
              </a:rPr>
              <a:t>Fumoto</a:t>
            </a:r>
            <a:r>
              <a:rPr lang="en-US" sz="2000" dirty="0">
                <a:latin typeface="+mj-lt"/>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2000" dirty="0" err="1">
                <a:latin typeface="+mj-lt"/>
              </a:rPr>
              <a:t>Amami</a:t>
            </a:r>
            <a:r>
              <a:rPr lang="en-US" sz="2000" dirty="0">
                <a:latin typeface="+mj-lt"/>
              </a:rPr>
              <a:t> FM founder and drums player for the Salmon and Garlic band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071017" cy="6858000"/>
          </a:xfrm>
          <a:prstGeom prst="rect">
            <a:avLst/>
          </a:prstGeom>
        </p:spPr>
      </p:pic>
    </p:spTree>
    <p:extLst>
      <p:ext uri="{BB962C8B-B14F-4D97-AF65-F5344CB8AC3E}">
        <p14:creationId xmlns:p14="http://schemas.microsoft.com/office/powerpoint/2010/main" val="248856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9103F-5146-064C-BB95-3516719B9E94}"/>
              </a:ext>
            </a:extLst>
          </p:cNvPr>
          <p:cNvSpPr>
            <a:spLocks noGrp="1"/>
          </p:cNvSpPr>
          <p:nvPr>
            <p:ph type="title"/>
          </p:nvPr>
        </p:nvSpPr>
        <p:spPr>
          <a:xfrm>
            <a:off x="4200257" y="1481328"/>
            <a:ext cx="4134118" cy="1499616"/>
          </a:xfrm>
        </p:spPr>
        <p:txBody>
          <a:bodyPr>
            <a:normAutofit fontScale="90000"/>
          </a:bodyPr>
          <a:lstStyle/>
          <a:p>
            <a:pPr algn="ctr"/>
            <a:r>
              <a:rPr lang="en-US" dirty="0">
                <a:solidFill>
                  <a:schemeClr val="accent3">
                    <a:lumMod val="50000"/>
                  </a:schemeClr>
                </a:solidFill>
              </a:rPr>
              <a:t>Nurturing </a:t>
            </a:r>
            <a:br>
              <a:rPr lang="en-US" dirty="0">
                <a:solidFill>
                  <a:schemeClr val="accent3">
                    <a:lumMod val="50000"/>
                  </a:schemeClr>
                </a:solidFill>
              </a:rPr>
            </a:br>
            <a:r>
              <a:rPr lang="en-US" dirty="0">
                <a:solidFill>
                  <a:schemeClr val="accent3">
                    <a:lumMod val="50000"/>
                  </a:schemeClr>
                </a:solidFill>
              </a:rPr>
              <a:t>New &amp; old </a:t>
            </a:r>
            <a:br>
              <a:rPr lang="en-US" dirty="0">
                <a:solidFill>
                  <a:schemeClr val="accent3">
                    <a:lumMod val="50000"/>
                  </a:schemeClr>
                </a:solidFill>
              </a:rPr>
            </a:br>
            <a:r>
              <a:rPr lang="en-US" dirty="0" err="1">
                <a:solidFill>
                  <a:schemeClr val="accent3">
                    <a:lumMod val="50000"/>
                  </a:schemeClr>
                </a:solidFill>
              </a:rPr>
              <a:t>shima</a:t>
            </a:r>
            <a:r>
              <a:rPr lang="en-US" dirty="0">
                <a:solidFill>
                  <a:schemeClr val="accent3">
                    <a:lumMod val="50000"/>
                  </a:schemeClr>
                </a:solidFill>
              </a:rPr>
              <a:t> music</a:t>
            </a:r>
            <a:br>
              <a:rPr lang="en-US" dirty="0">
                <a:solidFill>
                  <a:schemeClr val="accent3">
                    <a:lumMod val="50000"/>
                  </a:schemeClr>
                </a:solidFill>
              </a:rPr>
            </a:br>
            <a:br>
              <a:rPr lang="en-US" dirty="0">
                <a:solidFill>
                  <a:schemeClr val="accent3">
                    <a:lumMod val="50000"/>
                  </a:schemeClr>
                </a:solidFill>
              </a:rPr>
            </a:br>
            <a:r>
              <a:rPr lang="en-US" dirty="0">
                <a:solidFill>
                  <a:schemeClr val="accent3">
                    <a:lumMod val="50000"/>
                  </a:schemeClr>
                </a:solidFill>
              </a:rPr>
              <a:t>videos </a:t>
            </a:r>
          </a:p>
        </p:txBody>
      </p:sp>
    </p:spTree>
    <p:extLst>
      <p:ext uri="{BB962C8B-B14F-4D97-AF65-F5344CB8AC3E}">
        <p14:creationId xmlns:p14="http://schemas.microsoft.com/office/powerpoint/2010/main" val="2718476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56188" y="547688"/>
            <a:ext cx="7135812" cy="1679575"/>
          </a:xfrm>
        </p:spPr>
        <p:txBody>
          <a:bodyPr>
            <a:normAutofit fontScale="90000"/>
          </a:bodyPr>
          <a:lstStyle/>
          <a:p>
            <a:r>
              <a:rPr lang="en-US" dirty="0"/>
              <a:t>Island radio: </a:t>
            </a:r>
            <a:br>
              <a:rPr lang="en-US" dirty="0"/>
            </a:br>
            <a:r>
              <a:rPr lang="en-US" dirty="0"/>
              <a:t>integral part of </a:t>
            </a:r>
            <a:r>
              <a:rPr lang="en-US" dirty="0" err="1"/>
              <a:t>amami</a:t>
            </a:r>
            <a:r>
              <a:rPr lang="en-US" dirty="0"/>
              <a:t> islands’</a:t>
            </a:r>
            <a:br>
              <a:rPr lang="en-US" dirty="0"/>
            </a:br>
            <a:r>
              <a:rPr lang="en-US" dirty="0">
                <a:solidFill>
                  <a:schemeClr val="accent3">
                    <a:lumMod val="75000"/>
                  </a:schemeClr>
                </a:solidFill>
              </a:rPr>
              <a:t>storytelling network </a:t>
            </a:r>
            <a:endParaRPr lang="en-US" sz="3600" dirty="0">
              <a:solidFill>
                <a:schemeClr val="accent3">
                  <a:lumMod val="75000"/>
                </a:schemeClr>
              </a:solidFill>
            </a:endParaRPr>
          </a:p>
        </p:txBody>
      </p:sp>
      <p:sp>
        <p:nvSpPr>
          <p:cNvPr id="3" name="Content Placeholder 2"/>
          <p:cNvSpPr>
            <a:spLocks noGrp="1"/>
          </p:cNvSpPr>
          <p:nvPr>
            <p:ph idx="4294967295"/>
          </p:nvPr>
        </p:nvSpPr>
        <p:spPr>
          <a:xfrm>
            <a:off x="4545106" y="2584450"/>
            <a:ext cx="7086062" cy="3770313"/>
          </a:xfrm>
        </p:spPr>
        <p:txBody>
          <a:bodyPr>
            <a:noAutofit/>
          </a:bodyPr>
          <a:lstStyle/>
          <a:p>
            <a:pPr marL="0" indent="0">
              <a:buNone/>
            </a:pPr>
            <a:r>
              <a:rPr lang="is-IS" sz="3600" dirty="0">
                <a:latin typeface="+mj-lt"/>
              </a:rPr>
              <a:t>       …</a:t>
            </a:r>
            <a:r>
              <a:rPr lang="en-US" sz="3600" dirty="0">
                <a:latin typeface="+mj-lt"/>
              </a:rPr>
              <a:t>created  through a storytelling process in which </a:t>
            </a:r>
            <a:r>
              <a:rPr lang="en-US" sz="3600" dirty="0" err="1">
                <a:latin typeface="+mj-lt"/>
              </a:rPr>
              <a:t>Amami</a:t>
            </a:r>
            <a:r>
              <a:rPr lang="en-US" sz="3600" dirty="0">
                <a:latin typeface="+mj-lt"/>
              </a:rPr>
              <a:t> island inhabitants, community organizations &amp; local community media work with each other to construct a vision &amp; a reality for their island communities as places where they belong &amp; in which they engage shared concerns  </a:t>
            </a:r>
            <a:r>
              <a:rPr lang="en-US" sz="2000" dirty="0">
                <a:latin typeface="+mj-lt"/>
              </a:rPr>
              <a:t>(adapted from Kim, Jung, Ball-</a:t>
            </a:r>
            <a:r>
              <a:rPr lang="en-US" sz="2000" dirty="0" err="1">
                <a:latin typeface="+mj-lt"/>
              </a:rPr>
              <a:t>Rokeach</a:t>
            </a:r>
            <a:r>
              <a:rPr lang="en-US" sz="2000" dirty="0">
                <a:latin typeface="+mj-lt"/>
              </a:rPr>
              <a:t>, 2006)</a:t>
            </a:r>
          </a:p>
          <a:p>
            <a:pPr marL="0" indent="0">
              <a:buNone/>
            </a:pPr>
            <a:endParaRPr lang="en-US" sz="2400" dirty="0">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95482" cy="6858000"/>
          </a:xfrm>
          <a:prstGeom prst="rect">
            <a:avLst/>
          </a:prstGeom>
        </p:spPr>
      </p:pic>
    </p:spTree>
    <p:extLst>
      <p:ext uri="{BB962C8B-B14F-4D97-AF65-F5344CB8AC3E}">
        <p14:creationId xmlns:p14="http://schemas.microsoft.com/office/powerpoint/2010/main" val="2160340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1949" y="490330"/>
            <a:ext cx="4071850" cy="2031644"/>
          </a:xfrm>
        </p:spPr>
        <p:txBody>
          <a:bodyPr>
            <a:normAutofit fontScale="90000"/>
          </a:bodyPr>
          <a:lstStyle/>
          <a:p>
            <a:r>
              <a:rPr lang="en-US" dirty="0"/>
              <a:t>The role of the island </a:t>
            </a:r>
            <a:r>
              <a:rPr lang="en-US" dirty="0">
                <a:solidFill>
                  <a:schemeClr val="accent3">
                    <a:lumMod val="50000"/>
                  </a:schemeClr>
                </a:solidFill>
              </a:rPr>
              <a:t>catalyst</a:t>
            </a:r>
            <a:r>
              <a:rPr lang="en-US" dirty="0"/>
              <a:t> for change &amp; </a:t>
            </a:r>
            <a:r>
              <a:rPr lang="en-US" dirty="0">
                <a:solidFill>
                  <a:schemeClr val="accent3">
                    <a:lumMod val="50000"/>
                  </a:schemeClr>
                </a:solidFill>
              </a:rPr>
              <a:t>cultural</a:t>
            </a:r>
            <a:r>
              <a:rPr lang="en-US" dirty="0">
                <a:solidFill>
                  <a:srgbClr val="00B050"/>
                </a:solidFill>
              </a:rPr>
              <a:t> </a:t>
            </a:r>
            <a:r>
              <a:rPr lang="en-US" dirty="0">
                <a:solidFill>
                  <a:schemeClr val="accent3">
                    <a:lumMod val="50000"/>
                  </a:schemeClr>
                </a:solidFill>
              </a:rPr>
              <a:t>enabler</a:t>
            </a:r>
          </a:p>
        </p:txBody>
      </p:sp>
      <p:sp>
        <p:nvSpPr>
          <p:cNvPr id="3" name="Content Placeholder 2"/>
          <p:cNvSpPr>
            <a:spLocks noGrp="1"/>
          </p:cNvSpPr>
          <p:nvPr>
            <p:ph idx="1"/>
          </p:nvPr>
        </p:nvSpPr>
        <p:spPr>
          <a:xfrm>
            <a:off x="7418438" y="2955235"/>
            <a:ext cx="4658886" cy="3656580"/>
          </a:xfrm>
        </p:spPr>
        <p:txBody>
          <a:bodyPr>
            <a:normAutofit/>
          </a:bodyPr>
          <a:lstStyle/>
          <a:p>
            <a:r>
              <a:rPr lang="en-US" sz="3200" dirty="0" err="1">
                <a:latin typeface="+mj-lt"/>
              </a:rPr>
              <a:t>Kengo</a:t>
            </a:r>
            <a:r>
              <a:rPr lang="en-US" sz="3200" dirty="0">
                <a:latin typeface="+mj-lt"/>
              </a:rPr>
              <a:t> </a:t>
            </a:r>
            <a:r>
              <a:rPr lang="en-US" sz="3200" dirty="0" err="1">
                <a:latin typeface="+mj-lt"/>
              </a:rPr>
              <a:t>Fumoto</a:t>
            </a:r>
            <a:r>
              <a:rPr lang="en-US" sz="3200" dirty="0">
                <a:latin typeface="+mj-lt"/>
              </a:rPr>
              <a:t>: the founder of the first island radio (AMAMI FM)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095962" cy="6858000"/>
          </a:xfrm>
          <a:prstGeom prst="rect">
            <a:avLst/>
          </a:prstGeom>
        </p:spPr>
      </p:pic>
    </p:spTree>
    <p:extLst>
      <p:ext uri="{BB962C8B-B14F-4D97-AF65-F5344CB8AC3E}">
        <p14:creationId xmlns:p14="http://schemas.microsoft.com/office/powerpoint/2010/main" val="1557551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87789"/>
            <a:ext cx="9074314" cy="698637"/>
          </a:xfrm>
        </p:spPr>
        <p:txBody>
          <a:bodyPr anchor="t">
            <a:normAutofit fontScale="90000"/>
          </a:bodyPr>
          <a:lstStyle/>
          <a:p>
            <a:r>
              <a:rPr lang="en-US" sz="4000" dirty="0">
                <a:solidFill>
                  <a:schemeClr val="bg1"/>
                </a:solidFill>
              </a:rPr>
              <a:t>active community media = holistically healthy island communities = </a:t>
            </a:r>
            <a:r>
              <a:rPr lang="en-US" sz="4000" i="1" dirty="0">
                <a:solidFill>
                  <a:schemeClr val="bg1"/>
                </a:solidFill>
              </a:rPr>
              <a:t>sustainable islands</a:t>
            </a:r>
          </a:p>
        </p:txBody>
      </p:sp>
      <p:sp>
        <p:nvSpPr>
          <p:cNvPr id="3" name="Content Placeholder 2"/>
          <p:cNvSpPr>
            <a:spLocks noGrp="1"/>
          </p:cNvSpPr>
          <p:nvPr>
            <p:ph idx="1"/>
          </p:nvPr>
        </p:nvSpPr>
        <p:spPr>
          <a:xfrm>
            <a:off x="882561" y="888643"/>
            <a:ext cx="11298609" cy="1157409"/>
          </a:xfrm>
        </p:spPr>
        <p:txBody>
          <a:bodyPr>
            <a:normAutofit fontScale="92500" lnSpcReduction="20000"/>
          </a:bodyPr>
          <a:lstStyle/>
          <a:p>
            <a:r>
              <a:rPr lang="en-US" sz="3200" dirty="0">
                <a:latin typeface="+mj-lt"/>
              </a:rPr>
              <a:t>The local media flourishing  in </a:t>
            </a:r>
            <a:r>
              <a:rPr lang="en-US" sz="3200" dirty="0" err="1">
                <a:latin typeface="+mj-lt"/>
              </a:rPr>
              <a:t>Amami</a:t>
            </a:r>
            <a:r>
              <a:rPr lang="en-US" sz="3200" dirty="0">
                <a:latin typeface="+mj-lt"/>
              </a:rPr>
              <a:t> </a:t>
            </a:r>
            <a:r>
              <a:rPr lang="en-US" sz="3200" dirty="0" err="1">
                <a:latin typeface="+mj-lt"/>
              </a:rPr>
              <a:t>Oshima</a:t>
            </a:r>
            <a:r>
              <a:rPr lang="en-US" sz="3200" dirty="0">
                <a:latin typeface="+mj-lt"/>
              </a:rPr>
              <a:t> in the last 10 years has contributed to  healthier island communities by new layers to the existing island communicative ecology.</a:t>
            </a:r>
            <a:endParaRPr lang="en-US" sz="3200" dirty="0"/>
          </a:p>
          <a:p>
            <a:endParaRPr lang="en-US" dirty="0"/>
          </a:p>
          <a:p>
            <a:endParaRPr lang="en-US" dirty="0"/>
          </a:p>
        </p:txBody>
      </p:sp>
      <p:sp>
        <p:nvSpPr>
          <p:cNvPr id="5" name="TextBox 4"/>
          <p:cNvSpPr txBox="1"/>
          <p:nvPr/>
        </p:nvSpPr>
        <p:spPr>
          <a:xfrm>
            <a:off x="906050" y="325531"/>
            <a:ext cx="5657086" cy="646331"/>
          </a:xfrm>
          <a:prstGeom prst="rect">
            <a:avLst/>
          </a:prstGeom>
          <a:noFill/>
        </p:spPr>
        <p:txBody>
          <a:bodyPr wrap="square" rtlCol="0">
            <a:spAutoFit/>
          </a:bodyPr>
          <a:lstStyle/>
          <a:p>
            <a:pPr lvl="0"/>
            <a:r>
              <a:rPr lang="is-IS" i="1" dirty="0"/>
              <a:t>“I cannot imagine Amami Oshima without radio now” (Yuko</a:t>
            </a:r>
            <a:r>
              <a:rPr lang="en-US" sz="1200" i="1" dirty="0"/>
              <a:t>)</a:t>
            </a:r>
          </a:p>
        </p:txBody>
      </p:sp>
      <p:pic>
        <p:nvPicPr>
          <p:cNvPr id="6" name="Picture Placeholder 34">
            <a:extLst>
              <a:ext uri="{FF2B5EF4-FFF2-40B4-BE49-F238E27FC236}">
                <a16:creationId xmlns:a16="http://schemas.microsoft.com/office/drawing/2014/main" id="{CD080F33-5BE8-264E-A3B1-7276C4B4DB80}"/>
              </a:ext>
            </a:extLst>
          </p:cNvPr>
          <p:cNvPicPr>
            <a:picLocks noChangeAspect="1"/>
          </p:cNvPicPr>
          <p:nvPr/>
        </p:nvPicPr>
        <p:blipFill>
          <a:blip r:embed="rId3"/>
          <a:srcRect t="10857" b="10857"/>
          <a:stretch>
            <a:fillRect/>
          </a:stretch>
        </p:blipFill>
        <p:spPr>
          <a:xfrm>
            <a:off x="0" y="2285998"/>
            <a:ext cx="12188952" cy="4572000"/>
          </a:xfrm>
          <a:prstGeom prst="rect">
            <a:avLst/>
          </a:prstGeom>
        </p:spPr>
      </p:pic>
    </p:spTree>
    <p:extLst>
      <p:ext uri="{BB962C8B-B14F-4D97-AF65-F5344CB8AC3E}">
        <p14:creationId xmlns:p14="http://schemas.microsoft.com/office/powerpoint/2010/main" val="2971733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56603" y="585788"/>
            <a:ext cx="9720263" cy="1498600"/>
          </a:xfrm>
        </p:spPr>
        <p:txBody>
          <a:bodyPr>
            <a:normAutofit/>
          </a:bodyPr>
          <a:lstStyle/>
          <a:p>
            <a:pPr algn="ctr"/>
            <a:r>
              <a:rPr lang="en-US" dirty="0"/>
              <a:t>Community based radio an an alternative option to market &amp; state</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01262832"/>
              </p:ext>
            </p:extLst>
          </p:nvPr>
        </p:nvGraphicFramePr>
        <p:xfrm>
          <a:off x="956604" y="2335237"/>
          <a:ext cx="9988062" cy="3756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3440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orld Radio Day 2019 will be marked by Community Radio in ...">
            <a:hlinkClick r:id="rId3"/>
            <a:extLst>
              <a:ext uri="{FF2B5EF4-FFF2-40B4-BE49-F238E27FC236}">
                <a16:creationId xmlns:a16="http://schemas.microsoft.com/office/drawing/2014/main" id="{6DC6F622-A83A-7C48-9246-48A7B7185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1437"/>
            <a:ext cx="12192000" cy="63483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AB36708-8876-7745-BCB5-39D4D105B539}"/>
              </a:ext>
            </a:extLst>
          </p:cNvPr>
          <p:cNvSpPr>
            <a:spLocks noGrp="1"/>
          </p:cNvSpPr>
          <p:nvPr>
            <p:ph type="title"/>
          </p:nvPr>
        </p:nvSpPr>
        <p:spPr>
          <a:xfrm>
            <a:off x="4948518" y="1728896"/>
            <a:ext cx="6898341" cy="2541493"/>
          </a:xfrm>
        </p:spPr>
        <p:txBody>
          <a:bodyPr>
            <a:normAutofit fontScale="90000"/>
          </a:bodyPr>
          <a:lstStyle/>
          <a:p>
            <a:pPr algn="ctr"/>
            <a:r>
              <a:rPr lang="en-US" sz="6000" b="1" dirty="0">
                <a:solidFill>
                  <a:srgbClr val="F3FF0D"/>
                </a:solidFill>
              </a:rPr>
              <a:t>Why community based radios?</a:t>
            </a:r>
            <a:br>
              <a:rPr lang="en-US" sz="6000" b="1" dirty="0">
                <a:solidFill>
                  <a:srgbClr val="F3FF0D"/>
                </a:solidFill>
              </a:rPr>
            </a:br>
            <a:endParaRPr lang="en-US" sz="6000" b="1" dirty="0">
              <a:solidFill>
                <a:srgbClr val="F3FF0D"/>
              </a:solidFill>
            </a:endParaRPr>
          </a:p>
        </p:txBody>
      </p:sp>
    </p:spTree>
    <p:extLst>
      <p:ext uri="{BB962C8B-B14F-4D97-AF65-F5344CB8AC3E}">
        <p14:creationId xmlns:p14="http://schemas.microsoft.com/office/powerpoint/2010/main" val="16819870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edia.pri.org/s3fs-public/styles/gallery_image/public/photogallery/gallery_5573593/Kyrgyzstan-Kahn-7-26-10-Osh-158-EDIT.jpg?itok=zPHeON-g">
            <a:extLst>
              <a:ext uri="{FF2B5EF4-FFF2-40B4-BE49-F238E27FC236}">
                <a16:creationId xmlns:a16="http://schemas.microsoft.com/office/drawing/2014/main" id="{8713A4E9-ADFF-1441-9895-98DDED030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998"/>
            <a:ext cx="7262833" cy="484504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64A257F-1625-EA45-841C-19DD867C8C6A}"/>
              </a:ext>
            </a:extLst>
          </p:cNvPr>
          <p:cNvSpPr>
            <a:spLocks noGrp="1"/>
          </p:cNvSpPr>
          <p:nvPr>
            <p:ph type="title"/>
          </p:nvPr>
        </p:nvSpPr>
        <p:spPr>
          <a:xfrm>
            <a:off x="7262833" y="484094"/>
            <a:ext cx="4799179" cy="5768787"/>
          </a:xfrm>
        </p:spPr>
        <p:txBody>
          <a:bodyPr>
            <a:normAutofit/>
          </a:bodyPr>
          <a:lstStyle/>
          <a:p>
            <a:pPr algn="ctr"/>
            <a:r>
              <a:rPr lang="en-US" dirty="0"/>
              <a:t>What role can community based radio play in supporting</a:t>
            </a:r>
            <a:br>
              <a:rPr lang="en-US" dirty="0"/>
            </a:br>
            <a:r>
              <a:rPr lang="en-US" dirty="0"/>
              <a:t>&amp; strengthening</a:t>
            </a:r>
            <a:br>
              <a:rPr lang="en-US" dirty="0"/>
            </a:br>
            <a:r>
              <a:rPr lang="en-US" dirty="0"/>
              <a:t> Central Asia’s mountainous </a:t>
            </a:r>
            <a:br>
              <a:rPr lang="en-US" dirty="0"/>
            </a:br>
            <a:r>
              <a:rPr lang="en-US" dirty="0"/>
              <a:t>&amp; remote communities?</a:t>
            </a:r>
          </a:p>
        </p:txBody>
      </p:sp>
      <p:pic>
        <p:nvPicPr>
          <p:cNvPr id="7" name="Picture 6">
            <a:extLst>
              <a:ext uri="{FF2B5EF4-FFF2-40B4-BE49-F238E27FC236}">
                <a16:creationId xmlns:a16="http://schemas.microsoft.com/office/drawing/2014/main" id="{981BFE63-B89D-D34B-8ACF-5202A9B43829}"/>
              </a:ext>
            </a:extLst>
          </p:cNvPr>
          <p:cNvPicPr>
            <a:picLocks noChangeAspect="1"/>
          </p:cNvPicPr>
          <p:nvPr/>
        </p:nvPicPr>
        <p:blipFill>
          <a:blip r:embed="rId4"/>
          <a:stretch>
            <a:fillRect/>
          </a:stretch>
        </p:blipFill>
        <p:spPr>
          <a:xfrm>
            <a:off x="0" y="363071"/>
            <a:ext cx="3797300" cy="2527300"/>
          </a:xfrm>
          <a:prstGeom prst="rect">
            <a:avLst/>
          </a:prstGeom>
        </p:spPr>
      </p:pic>
    </p:spTree>
    <p:extLst>
      <p:ext uri="{BB962C8B-B14F-4D97-AF65-F5344CB8AC3E}">
        <p14:creationId xmlns:p14="http://schemas.microsoft.com/office/powerpoint/2010/main" val="577298504"/>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5B4F6B-6BC1-0342-B109-9E888AAD7A9B}"/>
              </a:ext>
            </a:extLst>
          </p:cNvPr>
          <p:cNvSpPr>
            <a:spLocks noGrp="1"/>
          </p:cNvSpPr>
          <p:nvPr>
            <p:ph idx="1"/>
          </p:nvPr>
        </p:nvSpPr>
        <p:spPr/>
        <p:txBody>
          <a:bodyPr/>
          <a:lstStyle/>
          <a:p>
            <a:pPr marL="0" indent="0">
              <a:buNone/>
            </a:pPr>
            <a:r>
              <a:rPr lang="en-US" sz="3600" i="1" dirty="0"/>
              <a:t>Thank you for listening! </a:t>
            </a:r>
          </a:p>
          <a:p>
            <a:pPr marL="0" indent="0">
              <a:buNone/>
            </a:pPr>
            <a:r>
              <a:rPr lang="ru-RU" sz="3600" i="1" dirty="0"/>
              <a:t>Спасибо</a:t>
            </a:r>
            <a:r>
              <a:rPr lang="en-US" sz="3600" i="1" dirty="0"/>
              <a:t>!</a:t>
            </a:r>
          </a:p>
          <a:p>
            <a:pPr marL="0" indent="0">
              <a:buNone/>
            </a:pPr>
            <a:r>
              <a:rPr lang="ru-RU" sz="3600" i="1" dirty="0"/>
              <a:t>Рахмет!</a:t>
            </a:r>
            <a:endParaRPr lang="en-US" sz="3600" i="1" dirty="0"/>
          </a:p>
          <a:p>
            <a:pPr marL="0" indent="0">
              <a:buNone/>
            </a:pPr>
            <a:r>
              <a:rPr lang="en-US" dirty="0">
                <a:hlinkClick r:id="rId2"/>
              </a:rPr>
              <a:t>evangelia.papoutsaki@ucentralasia.org</a:t>
            </a:r>
            <a:r>
              <a:rPr lang="en-US" dirty="0"/>
              <a:t> </a:t>
            </a:r>
          </a:p>
        </p:txBody>
      </p:sp>
    </p:spTree>
    <p:extLst>
      <p:ext uri="{BB962C8B-B14F-4D97-AF65-F5344CB8AC3E}">
        <p14:creationId xmlns:p14="http://schemas.microsoft.com/office/powerpoint/2010/main" val="1131096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4AB23-179A-A047-9ED6-DE541CB25EE6}"/>
              </a:ext>
            </a:extLst>
          </p:cNvPr>
          <p:cNvSpPr>
            <a:spLocks noGrp="1"/>
          </p:cNvSpPr>
          <p:nvPr>
            <p:ph type="title"/>
          </p:nvPr>
        </p:nvSpPr>
        <p:spPr>
          <a:xfrm>
            <a:off x="838200" y="365125"/>
            <a:ext cx="10515600" cy="629957"/>
          </a:xfrm>
        </p:spPr>
        <p:txBody>
          <a:bodyPr>
            <a:normAutofit/>
          </a:bodyPr>
          <a:lstStyle/>
          <a:p>
            <a:r>
              <a:rPr lang="en-NZ" sz="1600" dirty="0"/>
              <a:t>CR stations can be empowered with digital media tools. </a:t>
            </a:r>
            <a:r>
              <a:rPr lang="en-NZ" sz="1600" dirty="0">
                <a:hlinkClick r:id="rId2"/>
              </a:rPr>
              <a:t>http://comminit.com/ict-4-development/content/community-radio-20</a:t>
            </a:r>
            <a:r>
              <a:rPr lang="en-NZ" sz="1600" dirty="0"/>
              <a:t>  </a:t>
            </a:r>
            <a:endParaRPr lang="en-US" sz="1600" dirty="0"/>
          </a:p>
        </p:txBody>
      </p:sp>
      <p:sp>
        <p:nvSpPr>
          <p:cNvPr id="3" name="Content Placeholder 2">
            <a:extLst>
              <a:ext uri="{FF2B5EF4-FFF2-40B4-BE49-F238E27FC236}">
                <a16:creationId xmlns:a16="http://schemas.microsoft.com/office/drawing/2014/main" id="{B6D1D0D0-FE40-2447-9AC8-82331427297B}"/>
              </a:ext>
            </a:extLst>
          </p:cNvPr>
          <p:cNvSpPr>
            <a:spLocks noGrp="1"/>
          </p:cNvSpPr>
          <p:nvPr>
            <p:ph idx="1"/>
          </p:nvPr>
        </p:nvSpPr>
        <p:spPr>
          <a:xfrm>
            <a:off x="838200" y="1089212"/>
            <a:ext cx="10515600" cy="5378823"/>
          </a:xfrm>
        </p:spPr>
        <p:txBody>
          <a:bodyPr>
            <a:normAutofit fontScale="62500" lnSpcReduction="20000"/>
          </a:bodyPr>
          <a:lstStyle/>
          <a:p>
            <a:r>
              <a:rPr lang="en-NZ" dirty="0"/>
              <a:t>   </a:t>
            </a:r>
            <a:r>
              <a:rPr lang="en-NZ" sz="3200" dirty="0"/>
              <a:t> "MOBILE: For phone in programs; use Mobile as FM Radio, Use as Reporting Tool, Use as Camera, Call back on Tollfree numbers, Can be many possibilities if Smartphone is targeted as Mobile users.</a:t>
            </a:r>
          </a:p>
          <a:p>
            <a:r>
              <a:rPr lang="en-NZ" sz="3200" dirty="0"/>
              <a:t>    SMS [text messaging]: The target community, these days would have more mobile users than even community radio listeners; Reach out to them all through SMS Newsletter by having meticulously aggregated subscription and their numbers with their news and requirements and accordingly send them periodic SMS. It can be called SMS Newsletter. </a:t>
            </a:r>
          </a:p>
          <a:p>
            <a:r>
              <a:rPr lang="en-NZ" sz="3200" dirty="0"/>
              <a:t>    INTERNET: Web presence with Web 2.0 technology; Integrate all social media like Facebook, Twitter, </a:t>
            </a:r>
            <a:r>
              <a:rPr lang="en-NZ" sz="3200" dirty="0" err="1"/>
              <a:t>Slideshare</a:t>
            </a:r>
            <a:r>
              <a:rPr lang="en-NZ" sz="3200" dirty="0"/>
              <a:t>, Flickr, Podcast, and many more.</a:t>
            </a:r>
          </a:p>
          <a:p>
            <a:r>
              <a:rPr lang="en-NZ" sz="3200" dirty="0"/>
              <a:t>        FACEBOOK: Have individual Facebook Page to engage in sharing news, stories, developments, photos, videos, and generate community including interests in facilitating NGOs and their other works also. The same Facebook page could be embedded in the main website. </a:t>
            </a:r>
          </a:p>
          <a:p>
            <a:r>
              <a:rPr lang="en-NZ" sz="3200" dirty="0"/>
              <a:t>    YOUTUBE: Have all programs also shoot in videos using camera, mobile, etc. and start individual XYZ Community radio Channel. Video Channel at YouTube would also help having video broadcasting and can be embedded in main website.</a:t>
            </a:r>
          </a:p>
          <a:p>
            <a:r>
              <a:rPr lang="en-NZ" sz="3200" dirty="0"/>
              <a:t>    TWITTER: For those who would like to play in 140 characters and want to share thoughts and programs among outside world, especially with journalistic bent of mind, can use Twitter]</a:t>
            </a:r>
          </a:p>
          <a:p>
            <a:r>
              <a:rPr lang="en-NZ" sz="3200" dirty="0"/>
              <a:t>    TEXT: To transcribe all radio programs in textual format also and have them available on the website so that the programs could be consumed in text also without playing video or audio or podcast.</a:t>
            </a:r>
          </a:p>
          <a:p>
            <a:endParaRPr lang="en-US" dirty="0"/>
          </a:p>
        </p:txBody>
      </p:sp>
    </p:spTree>
    <p:extLst>
      <p:ext uri="{BB962C8B-B14F-4D97-AF65-F5344CB8AC3E}">
        <p14:creationId xmlns:p14="http://schemas.microsoft.com/office/powerpoint/2010/main" val="2370917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2F0134-5C3B-124E-A44F-A96C8975709B}"/>
              </a:ext>
            </a:extLst>
          </p:cNvPr>
          <p:cNvSpPr>
            <a:spLocks noGrp="1"/>
          </p:cNvSpPr>
          <p:nvPr>
            <p:ph idx="1"/>
          </p:nvPr>
        </p:nvSpPr>
        <p:spPr>
          <a:xfrm>
            <a:off x="838200" y="605118"/>
            <a:ext cx="10515600" cy="5923004"/>
          </a:xfrm>
        </p:spPr>
        <p:txBody>
          <a:bodyPr>
            <a:normAutofit fontScale="47500" lnSpcReduction="20000"/>
          </a:bodyPr>
          <a:lstStyle/>
          <a:p>
            <a:r>
              <a:rPr lang="en-NZ" sz="3300" dirty="0"/>
              <a:t>    PHOTO-STREAM: Since most of the CRs take lots of pictures, as per programs and content, it is a must-have to share them through photo stream with captions as each photo or a series of photos could be a story telling. Photo stream could be done through Flickr, Picasa, Facebook, Google+, Slide share, Instagram, and so on.</a:t>
            </a:r>
          </a:p>
          <a:p>
            <a:r>
              <a:rPr lang="en-NZ" sz="3300" dirty="0"/>
              <a:t>    CLOSED CIRCUIT BROADCASTING: If your area has local cable </a:t>
            </a:r>
            <a:r>
              <a:rPr lang="en-NZ" sz="3300" dirty="0" err="1"/>
              <a:t>wala</a:t>
            </a:r>
            <a:r>
              <a:rPr lang="en-NZ" sz="3300" dirty="0"/>
              <a:t>, you can use them to broadcast your programs locally also to reach through TVs in household.</a:t>
            </a:r>
          </a:p>
          <a:p>
            <a:r>
              <a:rPr lang="en-NZ" sz="3300" dirty="0"/>
              <a:t>    PUBLIC SCREENING: Using photos and voice overs and video stories, one can also organise public screening of the programs in the evening and organise discussion over that, which could again another program to broadcast. Public screening can reach to those also who do not listen to CR program and may not have radio sets. This is can be done through LCD/LED projector and a computer or even with Smartphone.</a:t>
            </a:r>
          </a:p>
          <a:p>
            <a:r>
              <a:rPr lang="en-NZ" sz="3300" dirty="0"/>
              <a:t>    PODCAST AND AUDIO STREAMING: Since all the programs with all CRs are available as digital file, they can be uploaded as podcast files. If necessary, even live streaming could be possible through Internet. The available resources for Podcast, Air Streaming and Live Streaming, please refer software like </a:t>
            </a:r>
            <a:r>
              <a:rPr lang="en-NZ" sz="3300" dirty="0" err="1"/>
              <a:t>AirTime</a:t>
            </a:r>
            <a:r>
              <a:rPr lang="en-NZ" sz="3300" dirty="0"/>
              <a:t> (Linux), </a:t>
            </a:r>
            <a:r>
              <a:rPr lang="en-NZ" sz="3300" dirty="0" err="1"/>
              <a:t>Amarock</a:t>
            </a:r>
            <a:r>
              <a:rPr lang="en-NZ" sz="3300" dirty="0"/>
              <a:t> (Linux &amp; Windows), VLC, </a:t>
            </a:r>
            <a:r>
              <a:rPr lang="en-NZ" sz="3300" dirty="0" err="1"/>
              <a:t>IceCast</a:t>
            </a:r>
            <a:r>
              <a:rPr lang="en-NZ" sz="3300" dirty="0"/>
              <a:t>, Audacity and so on. These </a:t>
            </a:r>
            <a:r>
              <a:rPr lang="en-NZ" sz="3300" dirty="0" err="1"/>
              <a:t>softwares</a:t>
            </a:r>
            <a:r>
              <a:rPr lang="en-NZ" sz="3300" dirty="0"/>
              <a:t> help in play-listing, editing, scheduling, playing, and streaming.</a:t>
            </a:r>
          </a:p>
          <a:p>
            <a:r>
              <a:rPr lang="en-NZ" sz="3300" dirty="0"/>
              <a:t>    CD, DVD, PEN DRIVE: Major programs or those having serious impact could be edited as package and could be made available on CDs, DVDs and Pen Drive for distribution among authorities, occasions, events and for better outreach and public screening.</a:t>
            </a:r>
          </a:p>
          <a:p>
            <a:r>
              <a:rPr lang="en-NZ" sz="3300" dirty="0"/>
              <a:t>    APPS: Smartphone based App could be a good idea to reach worldwide easily. But it would require expertise in Android development.</a:t>
            </a:r>
          </a:p>
          <a:p>
            <a:r>
              <a:rPr lang="en-NZ" sz="3300" dirty="0"/>
              <a:t>    BLOGS: The reporters of CR could have their own Blog to share their experience, their thoughts, and their reports. Blogs can be linked to website and social media. Its valuable as individual can write anything they want, which they may be able to do on the CR. The blogs can be done on Facebook, Google </a:t>
            </a:r>
            <a:r>
              <a:rPr lang="en-NZ" sz="3300" dirty="0" err="1"/>
              <a:t>Blogerspot</a:t>
            </a:r>
            <a:r>
              <a:rPr lang="en-NZ" sz="3300" dirty="0"/>
              <a:t>, </a:t>
            </a:r>
            <a:r>
              <a:rPr lang="en-NZ" sz="3300" dirty="0" err="1"/>
              <a:t>IndiBlog</a:t>
            </a:r>
            <a:r>
              <a:rPr lang="en-NZ" sz="3300" dirty="0"/>
              <a:t>, and so on.</a:t>
            </a:r>
          </a:p>
          <a:p>
            <a:r>
              <a:rPr lang="en-NZ" sz="3300" dirty="0"/>
              <a:t>    E-RADIO/E-BOOKS: Programs broadcasted on CR could be converted into playlist kind of files and can be made available to be downloaded or on Pen drive. Similarly, even digital books, either as PDF or e-books, could be created by transcribing the CR programs into a textual format.</a:t>
            </a:r>
          </a:p>
          <a:p>
            <a:r>
              <a:rPr lang="en-NZ" sz="3300" dirty="0"/>
              <a:t>    ONLINE WEBINAR &amp; DISCUSSION FORUMS: To organise online discussion forums and Webinars (Seminars on the Web)"</a:t>
            </a:r>
          </a:p>
          <a:p>
            <a:endParaRPr lang="en-US" dirty="0"/>
          </a:p>
        </p:txBody>
      </p:sp>
    </p:spTree>
    <p:extLst>
      <p:ext uri="{BB962C8B-B14F-4D97-AF65-F5344CB8AC3E}">
        <p14:creationId xmlns:p14="http://schemas.microsoft.com/office/powerpoint/2010/main" val="767981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707755-7822-144D-A5DE-9DA84A9919AD}"/>
              </a:ext>
            </a:extLst>
          </p:cNvPr>
          <p:cNvSpPr>
            <a:spLocks noGrp="1"/>
          </p:cNvSpPr>
          <p:nvPr>
            <p:ph idx="1"/>
          </p:nvPr>
        </p:nvSpPr>
        <p:spPr>
          <a:xfrm>
            <a:off x="838200" y="506627"/>
            <a:ext cx="10515600" cy="5820032"/>
          </a:xfrm>
        </p:spPr>
        <p:txBody>
          <a:bodyPr>
            <a:normAutofit fontScale="92500" lnSpcReduction="20000"/>
          </a:bodyPr>
          <a:lstStyle/>
          <a:p>
            <a:r>
              <a:rPr lang="en-NZ" dirty="0">
                <a:latin typeface="Calibri Light" panose="020F0302020204030204" pitchFamily="34" charset="0"/>
                <a:cs typeface="Calibri Light" panose="020F0302020204030204" pitchFamily="34" charset="0"/>
              </a:rPr>
              <a:t>Benefits of CR: </a:t>
            </a:r>
          </a:p>
          <a:p>
            <a:pPr lvl="1"/>
            <a:r>
              <a:rPr lang="en-NZ" dirty="0">
                <a:latin typeface="Calibri Light" panose="020F0302020204030204" pitchFamily="34" charset="0"/>
                <a:cs typeface="Calibri Light" panose="020F0302020204030204" pitchFamily="34" charset="0"/>
              </a:rPr>
              <a:t>Democracy in </a:t>
            </a:r>
            <a:r>
              <a:rPr lang="en-NZ" dirty="0" err="1">
                <a:latin typeface="Calibri Light" panose="020F0302020204030204" pitchFamily="34" charset="0"/>
                <a:cs typeface="Calibri Light" panose="020F0302020204030204" pitchFamily="34" charset="0"/>
              </a:rPr>
              <a:t>AirOwnership</a:t>
            </a:r>
            <a:r>
              <a:rPr lang="en-NZ" dirty="0">
                <a:latin typeface="Calibri Light" panose="020F0302020204030204" pitchFamily="34" charset="0"/>
                <a:cs typeface="Calibri Light" panose="020F0302020204030204" pitchFamily="34" charset="0"/>
              </a:rPr>
              <a:t>/Control </a:t>
            </a:r>
          </a:p>
          <a:p>
            <a:pPr lvl="1"/>
            <a:r>
              <a:rPr lang="en-NZ" dirty="0">
                <a:latin typeface="Calibri Light" panose="020F0302020204030204" pitchFamily="34" charset="0"/>
                <a:cs typeface="Calibri Light" panose="020F0302020204030204" pitchFamily="34" charset="0"/>
              </a:rPr>
              <a:t>Social Inclusion</a:t>
            </a:r>
          </a:p>
          <a:p>
            <a:pPr lvl="1"/>
            <a:r>
              <a:rPr lang="en-NZ" dirty="0">
                <a:latin typeface="Calibri Light" panose="020F0302020204030204" pitchFamily="34" charset="0"/>
                <a:cs typeface="Calibri Light" panose="020F0302020204030204" pitchFamily="34" charset="0"/>
              </a:rPr>
              <a:t>Local Values </a:t>
            </a:r>
          </a:p>
          <a:p>
            <a:pPr lvl="1"/>
            <a:r>
              <a:rPr lang="en-NZ" dirty="0">
                <a:latin typeface="Calibri Light" panose="020F0302020204030204" pitchFamily="34" charset="0"/>
                <a:cs typeface="Calibri Light" panose="020F0302020204030204" pitchFamily="34" charset="0"/>
              </a:rPr>
              <a:t>Authenticity</a:t>
            </a:r>
          </a:p>
          <a:p>
            <a:pPr lvl="1"/>
            <a:r>
              <a:rPr lang="en-NZ" dirty="0">
                <a:latin typeface="Calibri Light" panose="020F0302020204030204" pitchFamily="34" charset="0"/>
                <a:cs typeface="Calibri Light" panose="020F0302020204030204" pitchFamily="34" charset="0"/>
              </a:rPr>
              <a:t>Media of the Marginalized</a:t>
            </a:r>
          </a:p>
          <a:p>
            <a:pPr lvl="1"/>
            <a:r>
              <a:rPr lang="en-NZ" dirty="0">
                <a:latin typeface="Calibri Light" panose="020F0302020204030204" pitchFamily="34" charset="0"/>
                <a:cs typeface="Calibri Light" panose="020F0302020204030204" pitchFamily="34" charset="0"/>
              </a:rPr>
              <a:t>Local Platform</a:t>
            </a:r>
          </a:p>
          <a:p>
            <a:pPr lvl="1"/>
            <a:r>
              <a:rPr lang="en-NZ" dirty="0">
                <a:latin typeface="Calibri Light" panose="020F0302020204030204" pitchFamily="34" charset="0"/>
                <a:cs typeface="Calibri Light" panose="020F0302020204030204" pitchFamily="34" charset="0"/>
              </a:rPr>
              <a:t>Gender Development </a:t>
            </a:r>
          </a:p>
          <a:p>
            <a:r>
              <a:rPr lang="en-NZ" dirty="0">
                <a:latin typeface="Calibri Light" panose="020F0302020204030204" pitchFamily="34" charset="0"/>
                <a:cs typeface="Calibri Light" panose="020F0302020204030204" pitchFamily="34" charset="0"/>
              </a:rPr>
              <a:t>Sustainability: </a:t>
            </a:r>
          </a:p>
          <a:p>
            <a:pPr lvl="1"/>
            <a:r>
              <a:rPr lang="en-NZ" dirty="0">
                <a:latin typeface="Calibri Light" panose="020F0302020204030204" pitchFamily="34" charset="0"/>
                <a:cs typeface="Calibri Light" panose="020F0302020204030204" pitchFamily="34" charset="0"/>
              </a:rPr>
              <a:t>Social &amp; Financial</a:t>
            </a:r>
          </a:p>
          <a:p>
            <a:pPr lvl="1"/>
            <a:r>
              <a:rPr lang="en-NZ" dirty="0">
                <a:latin typeface="Calibri Light" panose="020F0302020204030204" pitchFamily="34" charset="0"/>
                <a:cs typeface="Calibri Light" panose="020F0302020204030204" pitchFamily="34" charset="0"/>
              </a:rPr>
              <a:t>Social Sustainability and Social Capital in the community for development</a:t>
            </a:r>
          </a:p>
          <a:p>
            <a:pPr lvl="1"/>
            <a:r>
              <a:rPr lang="en-NZ" dirty="0">
                <a:latin typeface="Calibri Light" panose="020F0302020204030204" pitchFamily="34" charset="0"/>
                <a:cs typeface="Calibri Light" panose="020F0302020204030204" pitchFamily="34" charset="0"/>
              </a:rPr>
              <a:t>Financial sustainability through low cost solutions, and innovative programming </a:t>
            </a:r>
          </a:p>
          <a:p>
            <a:r>
              <a:rPr lang="en-NZ" dirty="0">
                <a:latin typeface="Calibri Light" panose="020F0302020204030204" pitchFamily="34" charset="0"/>
                <a:cs typeface="Calibri Light" panose="020F0302020204030204" pitchFamily="34" charset="0"/>
              </a:rPr>
              <a:t>Community Radio &amp; Rural Development </a:t>
            </a:r>
          </a:p>
          <a:p>
            <a:pPr lvl="1"/>
            <a:r>
              <a:rPr lang="en-NZ" dirty="0">
                <a:latin typeface="Calibri Light" panose="020F0302020204030204" pitchFamily="34" charset="0"/>
                <a:cs typeface="Calibri Light" panose="020F0302020204030204" pitchFamily="34" charset="0"/>
              </a:rPr>
              <a:t>Facilitates information flow- ensuring improved livelihood of the marginalized </a:t>
            </a:r>
          </a:p>
          <a:p>
            <a:pPr lvl="1"/>
            <a:r>
              <a:rPr lang="en-NZ" dirty="0">
                <a:solidFill>
                  <a:srgbClr val="00B0F0"/>
                </a:solidFill>
                <a:latin typeface="Calibri Light" panose="020F0302020204030204" pitchFamily="34" charset="0"/>
                <a:cs typeface="Calibri Light" panose="020F0302020204030204" pitchFamily="34" charset="0"/>
              </a:rPr>
              <a:t>Amplifies</a:t>
            </a:r>
            <a:r>
              <a:rPr lang="en-NZ" dirty="0">
                <a:latin typeface="Calibri Light" panose="020F0302020204030204" pitchFamily="34" charset="0"/>
                <a:cs typeface="Calibri Light" panose="020F0302020204030204" pitchFamily="34" charset="0"/>
              </a:rPr>
              <a:t> the voice of communities</a:t>
            </a:r>
          </a:p>
          <a:p>
            <a:pPr lvl="1"/>
            <a:r>
              <a:rPr lang="en-NZ" dirty="0">
                <a:latin typeface="Calibri Light" panose="020F0302020204030204" pitchFamily="34" charset="0"/>
                <a:cs typeface="Calibri Light" panose="020F0302020204030204" pitchFamily="34" charset="0"/>
              </a:rPr>
              <a:t>Venue for development dialogues </a:t>
            </a:r>
          </a:p>
          <a:p>
            <a:pPr lvl="1"/>
            <a:r>
              <a:rPr lang="en-NZ" dirty="0">
                <a:latin typeface="Calibri Light" panose="020F0302020204030204" pitchFamily="34" charset="0"/>
                <a:cs typeface="Calibri Light" panose="020F0302020204030204" pitchFamily="34" charset="0"/>
              </a:rPr>
              <a:t>Enable public adaptation to change and the local appropriation of knowledge and information</a:t>
            </a: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16572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AD26C2-F7A5-554C-A010-72A666E6343B}"/>
              </a:ext>
            </a:extLst>
          </p:cNvPr>
          <p:cNvSpPr>
            <a:spLocks noGrp="1"/>
          </p:cNvSpPr>
          <p:nvPr>
            <p:ph idx="1"/>
          </p:nvPr>
        </p:nvSpPr>
        <p:spPr>
          <a:xfrm>
            <a:off x="107576" y="350100"/>
            <a:ext cx="11964065" cy="1939551"/>
          </a:xfrm>
        </p:spPr>
        <p:txBody>
          <a:bodyPr>
            <a:normAutofit lnSpcReduction="10000"/>
          </a:bodyPr>
          <a:lstStyle/>
          <a:p>
            <a:pPr marL="0" indent="0" algn="ctr">
              <a:buNone/>
            </a:pPr>
            <a:r>
              <a:rPr lang="en-NZ" sz="3400" dirty="0">
                <a:latin typeface="Calibri Light" panose="020F0302020204030204" pitchFamily="34" charset="0"/>
                <a:cs typeface="Calibri Light" panose="020F0302020204030204" pitchFamily="34" charset="0"/>
              </a:rPr>
              <a:t>“All communities &amp; collectives </a:t>
            </a:r>
            <a:r>
              <a:rPr lang="en-NZ" sz="3400" dirty="0">
                <a:solidFill>
                  <a:srgbClr val="00B0F0"/>
                </a:solidFill>
                <a:latin typeface="Calibri Light" panose="020F0302020204030204" pitchFamily="34" charset="0"/>
                <a:cs typeface="Calibri Light" panose="020F0302020204030204" pitchFamily="34" charset="0"/>
              </a:rPr>
              <a:t>need</a:t>
            </a:r>
            <a:r>
              <a:rPr lang="en-NZ" sz="3400" dirty="0">
                <a:latin typeface="Calibri Light" panose="020F0302020204030204" pitchFamily="34" charset="0"/>
                <a:cs typeface="Calibri Light" panose="020F0302020204030204" pitchFamily="34" charset="0"/>
              </a:rPr>
              <a:t> to communicate, to express themselves, to inform &amp; be informed, to dialogue with others, &amp; to network. To have these communication needs met is the </a:t>
            </a:r>
            <a:r>
              <a:rPr lang="en-NZ" sz="3400" dirty="0">
                <a:solidFill>
                  <a:srgbClr val="00B0F0"/>
                </a:solidFill>
                <a:latin typeface="Calibri Light" panose="020F0302020204030204" pitchFamily="34" charset="0"/>
                <a:cs typeface="Calibri Light" panose="020F0302020204030204" pitchFamily="34" charset="0"/>
              </a:rPr>
              <a:t>right</a:t>
            </a:r>
            <a:r>
              <a:rPr lang="en-NZ" sz="3400" dirty="0">
                <a:latin typeface="Calibri Light" panose="020F0302020204030204" pitchFamily="34" charset="0"/>
                <a:cs typeface="Calibri Light" panose="020F0302020204030204" pitchFamily="34" charset="0"/>
              </a:rPr>
              <a:t> of every community &amp; collective” </a:t>
            </a:r>
            <a:r>
              <a:rPr lang="en-NZ" sz="2200" dirty="0">
                <a:latin typeface="Calibri Light" panose="020F0302020204030204" pitchFamily="34" charset="0"/>
                <a:cs typeface="Calibri Light" panose="020F0302020204030204" pitchFamily="34" charset="0"/>
              </a:rPr>
              <a:t>(</a:t>
            </a:r>
            <a:r>
              <a:rPr lang="en-NZ" sz="2200" dirty="0" err="1">
                <a:latin typeface="Calibri Light" panose="020F0302020204030204" pitchFamily="34" charset="0"/>
                <a:cs typeface="Calibri Light" panose="020F0302020204030204" pitchFamily="34" charset="0"/>
              </a:rPr>
              <a:t>Nuestros</a:t>
            </a:r>
            <a:r>
              <a:rPr lang="en-NZ" sz="2200" dirty="0">
                <a:latin typeface="Calibri Light" panose="020F0302020204030204" pitchFamily="34" charset="0"/>
                <a:cs typeface="Calibri Light" panose="020F0302020204030204" pitchFamily="34" charset="0"/>
              </a:rPr>
              <a:t> </a:t>
            </a:r>
            <a:r>
              <a:rPr lang="en-NZ" sz="2200" dirty="0" err="1">
                <a:latin typeface="Calibri Light" panose="020F0302020204030204" pitchFamily="34" charset="0"/>
                <a:cs typeface="Calibri Light" panose="020F0302020204030204" pitchFamily="34" charset="0"/>
              </a:rPr>
              <a:t>Medios</a:t>
            </a:r>
            <a:r>
              <a:rPr lang="en-NZ" sz="2200" dirty="0">
                <a:latin typeface="Calibri Light" panose="020F0302020204030204" pitchFamily="34" charset="0"/>
                <a:cs typeface="Calibri Light" panose="020F0302020204030204" pitchFamily="34" charset="0"/>
              </a:rPr>
              <a:t>) </a:t>
            </a:r>
            <a:endParaRPr lang="en-US" sz="2200" dirty="0">
              <a:latin typeface="Calibri Light" panose="020F0302020204030204" pitchFamily="34" charset="0"/>
              <a:cs typeface="Calibri Light" panose="020F0302020204030204" pitchFamily="34" charset="0"/>
            </a:endParaRPr>
          </a:p>
        </p:txBody>
      </p:sp>
      <p:pic>
        <p:nvPicPr>
          <p:cNvPr id="4" name="Picture Placeholder 9">
            <a:extLst>
              <a:ext uri="{FF2B5EF4-FFF2-40B4-BE49-F238E27FC236}">
                <a16:creationId xmlns:a16="http://schemas.microsoft.com/office/drawing/2014/main" id="{5DEC5839-D681-F24E-9DA5-4BB9EA9A6B70}"/>
              </a:ext>
            </a:extLst>
          </p:cNvPr>
          <p:cNvPicPr>
            <a:picLocks noChangeAspect="1"/>
          </p:cNvPicPr>
          <p:nvPr/>
        </p:nvPicPr>
        <p:blipFill>
          <a:blip r:embed="rId3"/>
          <a:srcRect t="24890" b="24890"/>
          <a:stretch>
            <a:fillRect/>
          </a:stretch>
        </p:blipFill>
        <p:spPr>
          <a:xfrm>
            <a:off x="-1" y="2181161"/>
            <a:ext cx="12179218" cy="4568349"/>
          </a:xfrm>
          <a:prstGeom prst="rect">
            <a:avLst/>
          </a:prstGeom>
        </p:spPr>
      </p:pic>
      <p:sp>
        <p:nvSpPr>
          <p:cNvPr id="2" name="Rectangle 1">
            <a:extLst>
              <a:ext uri="{FF2B5EF4-FFF2-40B4-BE49-F238E27FC236}">
                <a16:creationId xmlns:a16="http://schemas.microsoft.com/office/drawing/2014/main" id="{BFAE6737-B904-764A-9A11-17907066942D}"/>
              </a:ext>
            </a:extLst>
          </p:cNvPr>
          <p:cNvSpPr/>
          <p:nvPr/>
        </p:nvSpPr>
        <p:spPr>
          <a:xfrm>
            <a:off x="355548" y="2181161"/>
            <a:ext cx="3410540" cy="3477875"/>
          </a:xfrm>
          <a:prstGeom prst="rect">
            <a:avLst/>
          </a:prstGeom>
        </p:spPr>
        <p:txBody>
          <a:bodyPr wrap="square">
            <a:spAutoFit/>
          </a:bodyPr>
          <a:lstStyle/>
          <a:p>
            <a:r>
              <a:rPr lang="en-US" sz="4400" b="1" dirty="0">
                <a:solidFill>
                  <a:srgbClr val="00B0F0"/>
                </a:solidFill>
              </a:rPr>
              <a:t>A Community Needs &amp;Rights Based Approach</a:t>
            </a:r>
            <a:endParaRPr lang="en-US" sz="4400" dirty="0">
              <a:solidFill>
                <a:srgbClr val="00B0F0"/>
              </a:solidFill>
            </a:endParaRPr>
          </a:p>
        </p:txBody>
      </p:sp>
    </p:spTree>
    <p:extLst>
      <p:ext uri="{BB962C8B-B14F-4D97-AF65-F5344CB8AC3E}">
        <p14:creationId xmlns:p14="http://schemas.microsoft.com/office/powerpoint/2010/main" val="4208766096"/>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781131-39D9-AE49-8EFC-51D23FE3FCF0}"/>
              </a:ext>
            </a:extLst>
          </p:cNvPr>
          <p:cNvSpPr>
            <a:spLocks noGrp="1"/>
          </p:cNvSpPr>
          <p:nvPr>
            <p:ph idx="1"/>
          </p:nvPr>
        </p:nvSpPr>
        <p:spPr>
          <a:xfrm>
            <a:off x="829994" y="329767"/>
            <a:ext cx="6063175" cy="6408657"/>
          </a:xfrm>
        </p:spPr>
        <p:txBody>
          <a:bodyPr>
            <a:normAutofit/>
          </a:bodyPr>
          <a:lstStyle/>
          <a:p>
            <a:pPr marL="0" indent="0" algn="ctr">
              <a:buNone/>
            </a:pPr>
            <a:r>
              <a:rPr lang="en-US" sz="3200" dirty="0"/>
              <a:t>“Because </a:t>
            </a:r>
            <a:r>
              <a:rPr lang="en-US" sz="3200" dirty="0">
                <a:solidFill>
                  <a:srgbClr val="00B0F0"/>
                </a:solidFill>
              </a:rPr>
              <a:t>communication</a:t>
            </a:r>
            <a:r>
              <a:rPr lang="en-US" sz="3200" dirty="0"/>
              <a:t> is a </a:t>
            </a:r>
            <a:r>
              <a:rPr lang="en-US" sz="3200" dirty="0">
                <a:solidFill>
                  <a:srgbClr val="00B0F0"/>
                </a:solidFill>
              </a:rPr>
              <a:t>basic right </a:t>
            </a:r>
            <a:r>
              <a:rPr lang="en-US" sz="3200" dirty="0"/>
              <a:t>and a necessary condition for social and economic development, community media can make a strategic contribution to that development”</a:t>
            </a:r>
            <a:endParaRPr lang="en-US" sz="2400" dirty="0"/>
          </a:p>
          <a:p>
            <a:pPr marL="0" indent="0" algn="ctr">
              <a:buNone/>
            </a:pPr>
            <a:r>
              <a:rPr lang="en-US" sz="3200" dirty="0"/>
              <a:t>“Community […] media are important means of providing access to public information, fostering public involvement &amp; promoting </a:t>
            </a:r>
            <a:r>
              <a:rPr lang="en-US" sz="3200" dirty="0">
                <a:solidFill>
                  <a:srgbClr val="00B0F0"/>
                </a:solidFill>
              </a:rPr>
              <a:t>societal development   </a:t>
            </a:r>
            <a:r>
              <a:rPr lang="en-US" sz="3200" dirty="0"/>
              <a:t>&amp; </a:t>
            </a:r>
            <a:r>
              <a:rPr lang="en-US" sz="3200" dirty="0">
                <a:solidFill>
                  <a:srgbClr val="00B0F0"/>
                </a:solidFill>
              </a:rPr>
              <a:t>social cohesion</a:t>
            </a:r>
            <a:r>
              <a:rPr lang="en-US" sz="3200" dirty="0"/>
              <a:t>” (AMARC)</a:t>
            </a:r>
          </a:p>
        </p:txBody>
      </p:sp>
      <p:pic>
        <p:nvPicPr>
          <p:cNvPr id="5" name="Picture 2" descr="AMARC – World Association of Community Radio Broadcasters ...">
            <a:hlinkClick r:id="rId3"/>
            <a:extLst>
              <a:ext uri="{FF2B5EF4-FFF2-40B4-BE49-F238E27FC236}">
                <a16:creationId xmlns:a16="http://schemas.microsoft.com/office/drawing/2014/main" id="{3120AC8C-C41D-C746-8667-ED221D0D2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0091" y="2359452"/>
            <a:ext cx="5451909" cy="1734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504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ACCE5-DB36-1E4A-872F-99AED8E2CE98}"/>
              </a:ext>
            </a:extLst>
          </p:cNvPr>
          <p:cNvSpPr>
            <a:spLocks noGrp="1"/>
          </p:cNvSpPr>
          <p:nvPr>
            <p:ph type="title"/>
          </p:nvPr>
        </p:nvSpPr>
        <p:spPr>
          <a:xfrm>
            <a:off x="3850505" y="282309"/>
            <a:ext cx="6545520" cy="1608414"/>
          </a:xfrm>
        </p:spPr>
        <p:txBody>
          <a:bodyPr>
            <a:normAutofit/>
          </a:bodyPr>
          <a:lstStyle/>
          <a:p>
            <a:r>
              <a:rPr lang="en-US" dirty="0">
                <a:latin typeface="Calibri Light" panose="020F0302020204030204" pitchFamily="34" charset="0"/>
                <a:cs typeface="Calibri Light" panose="020F0302020204030204" pitchFamily="34" charset="0"/>
              </a:rPr>
              <a:t>What is community radio?</a:t>
            </a:r>
          </a:p>
        </p:txBody>
      </p:sp>
      <p:sp>
        <p:nvSpPr>
          <p:cNvPr id="3" name="Content Placeholder 2">
            <a:extLst>
              <a:ext uri="{FF2B5EF4-FFF2-40B4-BE49-F238E27FC236}">
                <a16:creationId xmlns:a16="http://schemas.microsoft.com/office/drawing/2014/main" id="{5B9C545A-AAE8-FB4A-8B55-474CBF78C074}"/>
              </a:ext>
            </a:extLst>
          </p:cNvPr>
          <p:cNvSpPr>
            <a:spLocks noGrp="1"/>
          </p:cNvSpPr>
          <p:nvPr>
            <p:ph idx="1"/>
          </p:nvPr>
        </p:nvSpPr>
        <p:spPr>
          <a:xfrm>
            <a:off x="929898" y="2067950"/>
            <a:ext cx="10864311" cy="4389121"/>
          </a:xfrm>
        </p:spPr>
        <p:txBody>
          <a:bodyPr>
            <a:normAutofit fontScale="25000" lnSpcReduction="20000"/>
          </a:bodyPr>
          <a:lstStyle/>
          <a:p>
            <a:pPr marL="0" indent="0">
              <a:buNone/>
            </a:pPr>
            <a:r>
              <a:rPr lang="en-NZ" sz="12800" dirty="0">
                <a:latin typeface="Calibri Light" panose="020F0302020204030204" pitchFamily="34" charset="0"/>
                <a:cs typeface="Calibri Light" panose="020F0302020204030204" pitchFamily="34" charset="0"/>
              </a:rPr>
              <a:t>A </a:t>
            </a:r>
            <a:r>
              <a:rPr lang="en-NZ" sz="12800" dirty="0">
                <a:solidFill>
                  <a:srgbClr val="00B0F0"/>
                </a:solidFill>
                <a:latin typeface="Calibri Light" panose="020F0302020204030204" pitchFamily="34" charset="0"/>
                <a:cs typeface="Calibri Light" panose="020F0302020204030204" pitchFamily="34" charset="0"/>
              </a:rPr>
              <a:t>third model </a:t>
            </a:r>
            <a:r>
              <a:rPr lang="en-NZ" sz="12800" dirty="0">
                <a:latin typeface="Calibri Light" panose="020F0302020204030204" pitchFamily="34" charset="0"/>
                <a:cs typeface="Calibri Light" panose="020F0302020204030204" pitchFamily="34" charset="0"/>
              </a:rPr>
              <a:t>in addition to commercial &amp; public/government broadcasting.. </a:t>
            </a:r>
          </a:p>
          <a:p>
            <a:pPr marL="0" indent="0">
              <a:buNone/>
            </a:pPr>
            <a:r>
              <a:rPr lang="en-NZ" sz="12800" dirty="0">
                <a:latin typeface="Calibri Light" panose="020F0302020204030204" pitchFamily="34" charset="0"/>
                <a:cs typeface="Calibri Light" panose="020F0302020204030204" pitchFamily="34" charset="0"/>
              </a:rPr>
              <a:t>Generally </a:t>
            </a:r>
            <a:r>
              <a:rPr lang="en-NZ" sz="12800" dirty="0">
                <a:solidFill>
                  <a:srgbClr val="00B0F0"/>
                </a:solidFill>
                <a:latin typeface="Calibri Light" panose="020F0302020204030204" pitchFamily="34" charset="0"/>
                <a:cs typeface="Calibri Light" panose="020F0302020204030204" pitchFamily="34" charset="0"/>
              </a:rPr>
              <a:t>non for profit</a:t>
            </a:r>
            <a:r>
              <a:rPr lang="en-NZ" sz="12800" dirty="0">
                <a:latin typeface="Calibri Light" panose="020F0302020204030204" pitchFamily="34" charset="0"/>
                <a:cs typeface="Calibri Light" panose="020F0302020204030204" pitchFamily="34" charset="0"/>
              </a:rPr>
              <a:t>.</a:t>
            </a:r>
          </a:p>
          <a:p>
            <a:pPr marL="0" indent="0">
              <a:buNone/>
            </a:pPr>
            <a:r>
              <a:rPr lang="en-NZ" sz="12800" dirty="0">
                <a:latin typeface="Calibri Light" panose="020F0302020204030204" pitchFamily="34" charset="0"/>
                <a:cs typeface="Calibri Light" panose="020F0302020204030204" pitchFamily="34" charset="0"/>
              </a:rPr>
              <a:t>Serves </a:t>
            </a:r>
            <a:r>
              <a:rPr lang="en-NZ" sz="12800" dirty="0">
                <a:solidFill>
                  <a:srgbClr val="00B0F0"/>
                </a:solidFill>
                <a:latin typeface="Calibri Light" panose="020F0302020204030204" pitchFamily="34" charset="0"/>
                <a:cs typeface="Calibri Light" panose="020F0302020204030204" pitchFamily="34" charset="0"/>
              </a:rPr>
              <a:t>geographic</a:t>
            </a:r>
            <a:r>
              <a:rPr lang="en-NZ" sz="12800" dirty="0">
                <a:latin typeface="Calibri Light" panose="020F0302020204030204" pitchFamily="34" charset="0"/>
                <a:cs typeface="Calibri Light" panose="020F0302020204030204" pitchFamily="34" charset="0"/>
              </a:rPr>
              <a:t> </a:t>
            </a:r>
            <a:r>
              <a:rPr lang="en-NZ" sz="12800" dirty="0">
                <a:solidFill>
                  <a:srgbClr val="00B0F0"/>
                </a:solidFill>
                <a:latin typeface="Calibri Light" panose="020F0302020204030204" pitchFamily="34" charset="0"/>
                <a:cs typeface="Calibri Light" panose="020F0302020204030204" pitchFamily="34" charset="0"/>
              </a:rPr>
              <a:t>communities</a:t>
            </a:r>
            <a:r>
              <a:rPr lang="en-NZ" sz="12800" dirty="0">
                <a:latin typeface="Calibri Light" panose="020F0302020204030204" pitchFamily="34" charset="0"/>
                <a:cs typeface="Calibri Light" panose="020F0302020204030204" pitchFamily="34" charset="0"/>
              </a:rPr>
              <a:t> &amp; communities </a:t>
            </a:r>
            <a:r>
              <a:rPr lang="en-NZ" sz="12800" dirty="0">
                <a:solidFill>
                  <a:srgbClr val="00B0F0"/>
                </a:solidFill>
                <a:latin typeface="Calibri Light" panose="020F0302020204030204" pitchFamily="34" charset="0"/>
                <a:cs typeface="Calibri Light" panose="020F0302020204030204" pitchFamily="34" charset="0"/>
              </a:rPr>
              <a:t>of</a:t>
            </a:r>
            <a:r>
              <a:rPr lang="en-NZ" sz="12800" dirty="0">
                <a:latin typeface="Calibri Light" panose="020F0302020204030204" pitchFamily="34" charset="0"/>
                <a:cs typeface="Calibri Light" panose="020F0302020204030204" pitchFamily="34" charset="0"/>
              </a:rPr>
              <a:t> </a:t>
            </a:r>
            <a:r>
              <a:rPr lang="en-NZ" sz="12800" dirty="0">
                <a:solidFill>
                  <a:srgbClr val="00B0F0"/>
                </a:solidFill>
                <a:latin typeface="Calibri Light" panose="020F0302020204030204" pitchFamily="34" charset="0"/>
                <a:cs typeface="Calibri Light" panose="020F0302020204030204" pitchFamily="34" charset="0"/>
              </a:rPr>
              <a:t>interest</a:t>
            </a:r>
            <a:r>
              <a:rPr lang="en-NZ" sz="12800" dirty="0">
                <a:latin typeface="Calibri Light" panose="020F0302020204030204" pitchFamily="34" charset="0"/>
                <a:cs typeface="Calibri Light" panose="020F0302020204030204" pitchFamily="34" charset="0"/>
              </a:rPr>
              <a:t>. </a:t>
            </a:r>
          </a:p>
          <a:p>
            <a:pPr marL="0" indent="0">
              <a:buNone/>
            </a:pPr>
            <a:r>
              <a:rPr lang="en-NZ" sz="12800" dirty="0">
                <a:latin typeface="Calibri Light" panose="020F0302020204030204" pitchFamily="34" charset="0"/>
                <a:cs typeface="Calibri Light" panose="020F0302020204030204" pitchFamily="34" charset="0"/>
              </a:rPr>
              <a:t>Broadcasts content that is relevant to a </a:t>
            </a:r>
            <a:r>
              <a:rPr lang="en-NZ" sz="12800" dirty="0">
                <a:solidFill>
                  <a:srgbClr val="00B0F0"/>
                </a:solidFill>
                <a:latin typeface="Calibri Light" panose="020F0302020204030204" pitchFamily="34" charset="0"/>
                <a:cs typeface="Calibri Light" panose="020F0302020204030204" pitchFamily="34" charset="0"/>
              </a:rPr>
              <a:t>local</a:t>
            </a:r>
            <a:r>
              <a:rPr lang="en-NZ" sz="12800" dirty="0">
                <a:latin typeface="Calibri Light" panose="020F0302020204030204" pitchFamily="34" charset="0"/>
                <a:cs typeface="Calibri Light" panose="020F0302020204030204" pitchFamily="34" charset="0"/>
              </a:rPr>
              <a:t>, </a:t>
            </a:r>
            <a:r>
              <a:rPr lang="en-NZ" sz="12800" dirty="0">
                <a:solidFill>
                  <a:srgbClr val="00B0F0"/>
                </a:solidFill>
                <a:latin typeface="Calibri Light" panose="020F0302020204030204" pitchFamily="34" charset="0"/>
                <a:cs typeface="Calibri Light" panose="020F0302020204030204" pitchFamily="34" charset="0"/>
              </a:rPr>
              <a:t>specific</a:t>
            </a:r>
            <a:r>
              <a:rPr lang="en-NZ" sz="12800" dirty="0">
                <a:latin typeface="Calibri Light" panose="020F0302020204030204" pitchFamily="34" charset="0"/>
                <a:cs typeface="Calibri Light" panose="020F0302020204030204" pitchFamily="34" charset="0"/>
              </a:rPr>
              <a:t> audience.</a:t>
            </a:r>
          </a:p>
          <a:p>
            <a:pPr marL="0" indent="0">
              <a:buNone/>
            </a:pPr>
            <a:r>
              <a:rPr lang="en-NZ" sz="12800" b="1" dirty="0">
                <a:solidFill>
                  <a:srgbClr val="92D050"/>
                </a:solidFill>
                <a:latin typeface="Calibri Light" panose="020F0302020204030204" pitchFamily="34" charset="0"/>
                <a:cs typeface="Calibri Light" panose="020F0302020204030204" pitchFamily="34" charset="0"/>
              </a:rPr>
              <a:t>Operated, owned &amp; influenced by the community it serves. </a:t>
            </a:r>
          </a:p>
          <a:p>
            <a:pPr marL="0" indent="0">
              <a:buNone/>
            </a:pPr>
            <a:r>
              <a:rPr lang="en-NZ" sz="12800" dirty="0">
                <a:latin typeface="Calibri Light" panose="020F0302020204030204" pitchFamily="34" charset="0"/>
                <a:cs typeface="Calibri Light" panose="020F0302020204030204" pitchFamily="34" charset="0"/>
              </a:rPr>
              <a:t>A mechanism for enabling individuals, groups, &amp; communities to tell </a:t>
            </a:r>
            <a:r>
              <a:rPr lang="en-NZ" sz="12800" dirty="0">
                <a:solidFill>
                  <a:srgbClr val="00B0F0"/>
                </a:solidFill>
                <a:latin typeface="Calibri Light" panose="020F0302020204030204" pitchFamily="34" charset="0"/>
                <a:cs typeface="Calibri Light" panose="020F0302020204030204" pitchFamily="34" charset="0"/>
              </a:rPr>
              <a:t>their own stories</a:t>
            </a:r>
            <a:r>
              <a:rPr lang="en-NZ" sz="12800" dirty="0">
                <a:latin typeface="Calibri Light" panose="020F0302020204030204" pitchFamily="34" charset="0"/>
                <a:cs typeface="Calibri Light" panose="020F0302020204030204" pitchFamily="34" charset="0"/>
              </a:rPr>
              <a:t>, to </a:t>
            </a:r>
            <a:r>
              <a:rPr lang="en-NZ" sz="12800" dirty="0">
                <a:solidFill>
                  <a:srgbClr val="00B0F0"/>
                </a:solidFill>
                <a:latin typeface="Calibri Light" panose="020F0302020204030204" pitchFamily="34" charset="0"/>
                <a:cs typeface="Calibri Light" panose="020F0302020204030204" pitchFamily="34" charset="0"/>
              </a:rPr>
              <a:t>share</a:t>
            </a:r>
            <a:r>
              <a:rPr lang="en-NZ" sz="12800" dirty="0">
                <a:latin typeface="Calibri Light" panose="020F0302020204030204" pitchFamily="34" charset="0"/>
                <a:cs typeface="Calibri Light" panose="020F0302020204030204" pitchFamily="34" charset="0"/>
              </a:rPr>
              <a:t> experiences and, in a media-rich world, to become </a:t>
            </a:r>
            <a:r>
              <a:rPr lang="en-NZ" sz="12800" dirty="0">
                <a:solidFill>
                  <a:srgbClr val="00B0F0"/>
                </a:solidFill>
                <a:latin typeface="Calibri Light" panose="020F0302020204030204" pitchFamily="34" charset="0"/>
                <a:cs typeface="Calibri Light" panose="020F0302020204030204" pitchFamily="34" charset="0"/>
              </a:rPr>
              <a:t>creators</a:t>
            </a:r>
            <a:r>
              <a:rPr lang="en-NZ" sz="12800" dirty="0">
                <a:latin typeface="Calibri Light" panose="020F0302020204030204" pitchFamily="34" charset="0"/>
                <a:cs typeface="Calibri Light" panose="020F0302020204030204" pitchFamily="34" charset="0"/>
              </a:rPr>
              <a:t> &amp; </a:t>
            </a:r>
            <a:r>
              <a:rPr lang="en-NZ" sz="12800" dirty="0">
                <a:solidFill>
                  <a:srgbClr val="00B0F0"/>
                </a:solidFill>
                <a:latin typeface="Calibri Light" panose="020F0302020204030204" pitchFamily="34" charset="0"/>
                <a:cs typeface="Calibri Light" panose="020F0302020204030204" pitchFamily="34" charset="0"/>
              </a:rPr>
              <a:t>contributors</a:t>
            </a:r>
            <a:r>
              <a:rPr lang="en-NZ" sz="12800" dirty="0">
                <a:latin typeface="Calibri Light" panose="020F0302020204030204" pitchFamily="34" charset="0"/>
                <a:cs typeface="Calibri Light" panose="020F0302020204030204" pitchFamily="34" charset="0"/>
              </a:rPr>
              <a:t> of media.</a:t>
            </a:r>
            <a:endParaRPr lang="en-US" sz="12800" dirty="0">
              <a:latin typeface="Calibri Light" panose="020F0302020204030204" pitchFamily="34" charset="0"/>
              <a:cs typeface="Calibri Light" panose="020F0302020204030204" pitchFamily="34" charset="0"/>
              <a:hlinkClick r:id="rId3"/>
            </a:endParaRPr>
          </a:p>
          <a:p>
            <a:pPr marL="0" indent="0">
              <a:buNone/>
            </a:pPr>
            <a:r>
              <a:rPr lang="en-US" sz="7200" dirty="0">
                <a:hlinkClick r:id="rId3"/>
              </a:rPr>
              <a:t>https://youtu.be/BqHF4b37pD8</a:t>
            </a:r>
            <a:r>
              <a:rPr lang="en-US" sz="7200" dirty="0"/>
              <a:t> </a:t>
            </a:r>
          </a:p>
        </p:txBody>
      </p:sp>
      <p:pic>
        <p:nvPicPr>
          <p:cNvPr id="9" name="Picture 8">
            <a:extLst>
              <a:ext uri="{FF2B5EF4-FFF2-40B4-BE49-F238E27FC236}">
                <a16:creationId xmlns:a16="http://schemas.microsoft.com/office/drawing/2014/main" id="{A559BC0F-E3C7-2647-B3C3-64F0E36FD4DE}"/>
              </a:ext>
            </a:extLst>
          </p:cNvPr>
          <p:cNvPicPr>
            <a:picLocks noChangeAspect="1"/>
          </p:cNvPicPr>
          <p:nvPr/>
        </p:nvPicPr>
        <p:blipFill>
          <a:blip r:embed="rId4"/>
          <a:stretch>
            <a:fillRect/>
          </a:stretch>
        </p:blipFill>
        <p:spPr>
          <a:xfrm>
            <a:off x="1166040" y="282309"/>
            <a:ext cx="2684465" cy="1608414"/>
          </a:xfrm>
          <a:prstGeom prst="rect">
            <a:avLst/>
          </a:prstGeom>
        </p:spPr>
      </p:pic>
    </p:spTree>
    <p:extLst>
      <p:ext uri="{BB962C8B-B14F-4D97-AF65-F5344CB8AC3E}">
        <p14:creationId xmlns:p14="http://schemas.microsoft.com/office/powerpoint/2010/main" val="3820236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3190-61FD-EF4A-B41A-8B44E3353FBA}"/>
              </a:ext>
            </a:extLst>
          </p:cNvPr>
          <p:cNvSpPr>
            <a:spLocks noGrp="1"/>
          </p:cNvSpPr>
          <p:nvPr>
            <p:ph type="title"/>
          </p:nvPr>
        </p:nvSpPr>
        <p:spPr>
          <a:xfrm>
            <a:off x="487180" y="365125"/>
            <a:ext cx="5126635" cy="1325563"/>
          </a:xfrm>
        </p:spPr>
        <p:txBody>
          <a:bodyPr>
            <a:normAutofit fontScale="90000"/>
          </a:bodyPr>
          <a:lstStyle/>
          <a:p>
            <a:r>
              <a:rPr lang="en-NZ" dirty="0">
                <a:latin typeface="Calibri Light" panose="020F0302020204030204" pitchFamily="34" charset="0"/>
                <a:cs typeface="Calibri Light" panose="020F0302020204030204" pitchFamily="34" charset="0"/>
              </a:rPr>
              <a:t>Community based radio is characterized by: </a:t>
            </a:r>
            <a:endParaRPr lang="en-US"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F0433E26-5AC0-E742-9E1F-70F53F516414}"/>
              </a:ext>
            </a:extLst>
          </p:cNvPr>
          <p:cNvSpPr>
            <a:spLocks noGrp="1"/>
          </p:cNvSpPr>
          <p:nvPr>
            <p:ph idx="1"/>
          </p:nvPr>
        </p:nvSpPr>
        <p:spPr>
          <a:xfrm>
            <a:off x="5952016" y="646478"/>
            <a:ext cx="5836710" cy="5698050"/>
          </a:xfrm>
        </p:spPr>
        <p:txBody>
          <a:bodyPr>
            <a:normAutofit/>
          </a:bodyPr>
          <a:lstStyle/>
          <a:p>
            <a:pPr marL="0" indent="0">
              <a:buNone/>
            </a:pPr>
            <a:r>
              <a:rPr lang="en-NZ" dirty="0">
                <a:latin typeface="Calibri Light" panose="020F0302020204030204" pitchFamily="34" charset="0"/>
                <a:cs typeface="Calibri Light" panose="020F0302020204030204" pitchFamily="34" charset="0"/>
              </a:rPr>
              <a:t>….its ownership &amp; programming &amp; the community it is authorized to serve. </a:t>
            </a:r>
          </a:p>
          <a:p>
            <a:pPr marL="0" indent="0">
              <a:buNone/>
            </a:pPr>
            <a:r>
              <a:rPr lang="en-NZ" dirty="0">
                <a:latin typeface="Calibri Light" panose="020F0302020204030204" pitchFamily="34" charset="0"/>
                <a:cs typeface="Calibri Light" panose="020F0302020204030204" pitchFamily="34" charset="0"/>
              </a:rPr>
              <a:t>… owned &amp; controlled by a NPO whose structure provides for membership, management, operation &amp; programming primarily by members of the community at large.</a:t>
            </a:r>
          </a:p>
          <a:p>
            <a:pPr marL="0" indent="0">
              <a:buNone/>
            </a:pPr>
            <a:r>
              <a:rPr lang="en-NZ" dirty="0">
                <a:latin typeface="Calibri Light" panose="020F0302020204030204" pitchFamily="34" charset="0"/>
                <a:cs typeface="Calibri Light" panose="020F0302020204030204" pitchFamily="34" charset="0"/>
              </a:rPr>
              <a:t>…its programming that should be based on community access &amp; participation &amp; should reflect the special interests &amp; needs of the listenership it is licensed to serve. </a:t>
            </a:r>
          </a:p>
          <a:p>
            <a:pPr marL="0" indent="0">
              <a:buNone/>
            </a:pPr>
            <a:r>
              <a:rPr lang="en-NZ" sz="1800" i="1" dirty="0"/>
              <a:t>Independent Radio and Television Commission of Ireland</a:t>
            </a:r>
          </a:p>
        </p:txBody>
      </p:sp>
      <p:pic>
        <p:nvPicPr>
          <p:cNvPr id="5" name="Picture 4">
            <a:extLst>
              <a:ext uri="{FF2B5EF4-FFF2-40B4-BE49-F238E27FC236}">
                <a16:creationId xmlns:a16="http://schemas.microsoft.com/office/drawing/2014/main" id="{D564C408-2881-5E44-BC95-871A9B3A2888}"/>
              </a:ext>
            </a:extLst>
          </p:cNvPr>
          <p:cNvPicPr>
            <a:picLocks noChangeAspect="1"/>
          </p:cNvPicPr>
          <p:nvPr/>
        </p:nvPicPr>
        <p:blipFill>
          <a:blip r:embed="rId3"/>
          <a:stretch>
            <a:fillRect/>
          </a:stretch>
        </p:blipFill>
        <p:spPr>
          <a:xfrm>
            <a:off x="487180" y="1690688"/>
            <a:ext cx="5126635" cy="3844976"/>
          </a:xfrm>
          <a:prstGeom prst="rect">
            <a:avLst/>
          </a:prstGeom>
        </p:spPr>
      </p:pic>
    </p:spTree>
    <p:extLst>
      <p:ext uri="{BB962C8B-B14F-4D97-AF65-F5344CB8AC3E}">
        <p14:creationId xmlns:p14="http://schemas.microsoft.com/office/powerpoint/2010/main" val="3433905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D16E2A-9DEF-594B-BD57-EA50C317C9A1}"/>
              </a:ext>
            </a:extLst>
          </p:cNvPr>
          <p:cNvSpPr>
            <a:spLocks noGrp="1"/>
          </p:cNvSpPr>
          <p:nvPr>
            <p:ph idx="1"/>
          </p:nvPr>
        </p:nvSpPr>
        <p:spPr>
          <a:xfrm>
            <a:off x="869430" y="1439056"/>
            <a:ext cx="10484370" cy="4737907"/>
          </a:xfrm>
        </p:spPr>
        <p:txBody>
          <a:bodyPr/>
          <a:lstStyle/>
          <a:p>
            <a:pPr marL="0" indent="0" algn="ctr">
              <a:buNone/>
            </a:pPr>
            <a:r>
              <a:rPr lang="en-NZ" sz="3600" dirty="0">
                <a:latin typeface="Calibri Light" panose="020F0302020204030204" pitchFamily="34" charset="0"/>
                <a:cs typeface="Calibri Light" panose="020F0302020204030204" pitchFamily="34" charset="0"/>
              </a:rPr>
              <a:t>Much of the legislation on community radio                                   has included phrases such as                                                                                   </a:t>
            </a:r>
            <a:r>
              <a:rPr lang="en-NZ" sz="4000" dirty="0">
                <a:solidFill>
                  <a:srgbClr val="92D050"/>
                </a:solidFill>
                <a:latin typeface="Calibri Light" panose="020F0302020204030204" pitchFamily="34" charset="0"/>
                <a:cs typeface="Calibri Light" panose="020F0302020204030204" pitchFamily="34" charset="0"/>
              </a:rPr>
              <a:t>"social benefit”</a:t>
            </a:r>
            <a:r>
              <a:rPr lang="en-NZ" sz="4000" dirty="0">
                <a:latin typeface="Calibri Light" panose="020F0302020204030204" pitchFamily="34" charset="0"/>
                <a:cs typeface="Calibri Light" panose="020F0302020204030204" pitchFamily="34" charset="0"/>
              </a:rPr>
              <a:t>,</a:t>
            </a:r>
            <a:r>
              <a:rPr lang="en-NZ" sz="4000" dirty="0">
                <a:solidFill>
                  <a:srgbClr val="92D050"/>
                </a:solidFill>
                <a:latin typeface="Calibri Light" panose="020F0302020204030204" pitchFamily="34" charset="0"/>
                <a:cs typeface="Calibri Light" panose="020F0302020204030204" pitchFamily="34" charset="0"/>
              </a:rPr>
              <a:t> </a:t>
            </a:r>
            <a:r>
              <a:rPr lang="en-NZ" sz="4000" dirty="0">
                <a:solidFill>
                  <a:srgbClr val="00B0F0"/>
                </a:solidFill>
                <a:latin typeface="Calibri Light" panose="020F0302020204030204" pitchFamily="34" charset="0"/>
                <a:cs typeface="Calibri Light" panose="020F0302020204030204" pitchFamily="34" charset="0"/>
              </a:rPr>
              <a:t>"social objectives"                                     </a:t>
            </a:r>
            <a:r>
              <a:rPr lang="en-NZ" sz="3600" dirty="0">
                <a:latin typeface="Calibri Light" panose="020F0302020204030204" pitchFamily="34" charset="0"/>
                <a:cs typeface="Calibri Light" panose="020F0302020204030204" pitchFamily="34" charset="0"/>
              </a:rPr>
              <a:t>&amp;                                                                                                                 </a:t>
            </a:r>
            <a:r>
              <a:rPr lang="en-NZ" sz="3600" dirty="0">
                <a:solidFill>
                  <a:srgbClr val="FF0000"/>
                </a:solidFill>
                <a:latin typeface="Calibri Light" panose="020F0302020204030204" pitchFamily="34" charset="0"/>
                <a:cs typeface="Calibri Light" panose="020F0302020204030204" pitchFamily="34" charset="0"/>
              </a:rPr>
              <a:t>"</a:t>
            </a:r>
            <a:r>
              <a:rPr lang="en-NZ" sz="4000" dirty="0">
                <a:solidFill>
                  <a:srgbClr val="FF0000"/>
                </a:solidFill>
                <a:latin typeface="Calibri Light" panose="020F0302020204030204" pitchFamily="34" charset="0"/>
                <a:cs typeface="Calibri Light" panose="020F0302020204030204" pitchFamily="34" charset="0"/>
              </a:rPr>
              <a:t>social gain" </a:t>
            </a:r>
          </a:p>
          <a:p>
            <a:pPr marL="0" indent="0" algn="ctr">
              <a:buNone/>
            </a:pPr>
            <a:r>
              <a:rPr lang="en-NZ" sz="3600" dirty="0">
                <a:latin typeface="Calibri Light" panose="020F0302020204030204" pitchFamily="34" charset="0"/>
                <a:cs typeface="Calibri Light" panose="020F0302020204030204" pitchFamily="34" charset="0"/>
              </a:rPr>
              <a:t>as part of the definition. </a:t>
            </a:r>
            <a:endParaRPr lang="en-US" sz="3600" dirty="0">
              <a:latin typeface="Calibri Light" panose="020F0302020204030204" pitchFamily="34" charset="0"/>
              <a:cs typeface="Calibri Light" panose="020F0302020204030204" pitchFamily="34" charset="0"/>
              <a:hlinkClick r:id="rId3"/>
            </a:endParaRPr>
          </a:p>
          <a:p>
            <a:endParaRPr lang="en-US" dirty="0"/>
          </a:p>
        </p:txBody>
      </p:sp>
    </p:spTree>
    <p:extLst>
      <p:ext uri="{BB962C8B-B14F-4D97-AF65-F5344CB8AC3E}">
        <p14:creationId xmlns:p14="http://schemas.microsoft.com/office/powerpoint/2010/main" val="3590161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149EF-2FE7-4741-9FF2-E969352CBA36}"/>
              </a:ext>
            </a:extLst>
          </p:cNvPr>
          <p:cNvSpPr>
            <a:spLocks noGrp="1"/>
          </p:cNvSpPr>
          <p:nvPr>
            <p:ph type="title"/>
          </p:nvPr>
        </p:nvSpPr>
        <p:spPr>
          <a:xfrm>
            <a:off x="838200" y="365125"/>
            <a:ext cx="10799618" cy="1325563"/>
          </a:xfrm>
        </p:spPr>
        <p:txBody>
          <a:bodyPr/>
          <a:lstStyle/>
          <a:p>
            <a:r>
              <a:rPr lang="en-US" dirty="0"/>
              <a:t>Vital medium for development &amp; social change</a:t>
            </a:r>
          </a:p>
        </p:txBody>
      </p:sp>
      <p:sp>
        <p:nvSpPr>
          <p:cNvPr id="3" name="Content Placeholder 2">
            <a:extLst>
              <a:ext uri="{FF2B5EF4-FFF2-40B4-BE49-F238E27FC236}">
                <a16:creationId xmlns:a16="http://schemas.microsoft.com/office/drawing/2014/main" id="{87DB4BB9-2BFA-6748-BE0C-0B737FB2DB57}"/>
              </a:ext>
            </a:extLst>
          </p:cNvPr>
          <p:cNvSpPr>
            <a:spLocks noGrp="1"/>
          </p:cNvSpPr>
          <p:nvPr>
            <p:ph idx="1"/>
          </p:nvPr>
        </p:nvSpPr>
        <p:spPr>
          <a:xfrm>
            <a:off x="1139482" y="1575582"/>
            <a:ext cx="9861453" cy="4529795"/>
          </a:xfrm>
        </p:spPr>
        <p:txBody>
          <a:bodyPr>
            <a:noAutofit/>
          </a:bodyPr>
          <a:lstStyle/>
          <a:p>
            <a:r>
              <a:rPr lang="en-NZ" sz="3000" dirty="0">
                <a:latin typeface="Calibri Light" panose="020F0302020204030204" pitchFamily="34" charset="0"/>
                <a:cs typeface="Calibri Light" panose="020F0302020204030204" pitchFamily="34" charset="0"/>
              </a:rPr>
              <a:t>RADIO was </a:t>
            </a:r>
            <a:r>
              <a:rPr lang="en-NZ" sz="3000" dirty="0">
                <a:solidFill>
                  <a:srgbClr val="00B0F0"/>
                </a:solidFill>
                <a:latin typeface="Calibri Light" panose="020F0302020204030204" pitchFamily="34" charset="0"/>
                <a:cs typeface="Calibri Light" panose="020F0302020204030204" pitchFamily="34" charset="0"/>
              </a:rPr>
              <a:t>THE FIRST </a:t>
            </a:r>
            <a:r>
              <a:rPr lang="en-NZ" sz="3000" dirty="0">
                <a:latin typeface="Calibri Light" panose="020F0302020204030204" pitchFamily="34" charset="0"/>
                <a:cs typeface="Calibri Light" panose="020F0302020204030204" pitchFamily="34" charset="0"/>
              </a:rPr>
              <a:t>personal mass communications system &amp; remains a highly personalized, imagination-stimulating medium well suited for reaching out &amp; establishing an individual bond between announcer &amp; unseen listener. </a:t>
            </a:r>
          </a:p>
          <a:p>
            <a:r>
              <a:rPr lang="en-NZ" sz="3000" dirty="0">
                <a:latin typeface="Calibri Light" panose="020F0302020204030204" pitchFamily="34" charset="0"/>
                <a:cs typeface="Calibri Light" panose="020F0302020204030204" pitchFamily="34" charset="0"/>
              </a:rPr>
              <a:t>By virtue of the internet, a small-town station can be heard anywhere in the world; by virtue of the podcast, radio can be carried by anyone anywhere they travel.</a:t>
            </a:r>
            <a:endParaRPr lang="en-US" sz="3000" dirty="0">
              <a:latin typeface="Calibri Light" panose="020F0302020204030204" pitchFamily="34" charset="0"/>
              <a:cs typeface="Calibri Light" panose="020F0302020204030204" pitchFamily="34" charset="0"/>
            </a:endParaRPr>
          </a:p>
          <a:p>
            <a:r>
              <a:rPr lang="en-NZ" sz="3000" dirty="0">
                <a:latin typeface="Calibri Light" panose="020F0302020204030204" pitchFamily="34" charset="0"/>
                <a:cs typeface="Calibri Light" panose="020F0302020204030204" pitchFamily="34" charset="0"/>
              </a:rPr>
              <a:t>Even in the age of digital media, community-based radio remains a </a:t>
            </a:r>
            <a:r>
              <a:rPr lang="en-NZ" sz="3000" dirty="0">
                <a:solidFill>
                  <a:srgbClr val="00B0F0"/>
                </a:solidFill>
                <a:latin typeface="Calibri Light" panose="020F0302020204030204" pitchFamily="34" charset="0"/>
                <a:cs typeface="Calibri Light" panose="020F0302020204030204" pitchFamily="34" charset="0"/>
              </a:rPr>
              <a:t>vital medium for social change</a:t>
            </a:r>
            <a:r>
              <a:rPr lang="en-NZ" sz="3000" dirty="0">
                <a:latin typeface="Calibri Light" panose="020F0302020204030204" pitchFamily="34" charset="0"/>
                <a:cs typeface="Calibri Light" panose="020F0302020204030204" pitchFamily="34" charset="0"/>
              </a:rPr>
              <a:t>.</a:t>
            </a:r>
          </a:p>
        </p:txBody>
      </p:sp>
    </p:spTree>
    <p:extLst>
      <p:ext uri="{BB962C8B-B14F-4D97-AF65-F5344CB8AC3E}">
        <p14:creationId xmlns:p14="http://schemas.microsoft.com/office/powerpoint/2010/main" val="24578625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TotalTime>
  <Words>2888</Words>
  <Application>Microsoft Macintosh PowerPoint</Application>
  <PresentationFormat>Widescreen</PresentationFormat>
  <Paragraphs>252</Paragraphs>
  <Slides>34</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Wingdings</vt:lpstr>
      <vt:lpstr>Office Theme</vt:lpstr>
      <vt:lpstr>Making waves The role of radio in communicating social change</vt:lpstr>
      <vt:lpstr>Serving community </vt:lpstr>
      <vt:lpstr>Why community based radios? </vt:lpstr>
      <vt:lpstr>PowerPoint Presentation</vt:lpstr>
      <vt:lpstr>PowerPoint Presentation</vt:lpstr>
      <vt:lpstr>What is community radio?</vt:lpstr>
      <vt:lpstr>Community based radio is characterized by: </vt:lpstr>
      <vt:lpstr>PowerPoint Presentation</vt:lpstr>
      <vt:lpstr>Vital medium for development &amp; social change</vt:lpstr>
      <vt:lpstr>PowerPoint Presentation</vt:lpstr>
      <vt:lpstr>The power of radio </vt:lpstr>
      <vt:lpstr>PowerPoint Presentation</vt:lpstr>
      <vt:lpstr>Two models</vt:lpstr>
      <vt:lpstr>For community based radio to be a tool of communication for development &amp; social change…</vt:lpstr>
      <vt:lpstr>PowerPoint Presentation</vt:lpstr>
      <vt:lpstr>2 Case studies Insights from Japan’s community radio</vt:lpstr>
      <vt:lpstr>Community based  radio in the Information Ecosystems Internews model   </vt:lpstr>
      <vt:lpstr>Uken FM  “keeping the pigs away from the fields”</vt:lpstr>
      <vt:lpstr>PowerPoint Presentation</vt:lpstr>
      <vt:lpstr>Island identity &amp; urban community FM</vt:lpstr>
      <vt:lpstr>Visible and accessible to community</vt:lpstr>
      <vt:lpstr>Supporting island musical expression</vt:lpstr>
      <vt:lpstr>Island communicative rhizomes</vt:lpstr>
      <vt:lpstr>PowerPoint Presentation</vt:lpstr>
      <vt:lpstr>Nurturing  New &amp; old  shima music  videos </vt:lpstr>
      <vt:lpstr>Island radio:  integral part of amami islands’ storytelling network </vt:lpstr>
      <vt:lpstr>The role of the island catalyst for change &amp; cultural enabler</vt:lpstr>
      <vt:lpstr>active community media = holistically healthy island communities = sustainable islands</vt:lpstr>
      <vt:lpstr>Community based radio an an alternative option to market &amp; state</vt:lpstr>
      <vt:lpstr>What role can community based radio play in supporting &amp; strengthening  Central Asia’s mountainous  &amp; remote communities?</vt:lpstr>
      <vt:lpstr>PowerPoint Presentation</vt:lpstr>
      <vt:lpstr>CR stations can be empowered with digital media tools. http://comminit.com/ict-4-development/content/community-radio-20  </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waves The role of radio in communicating social change</dc:title>
  <dc:creator>evangelia papoutsaki</dc:creator>
  <cp:lastModifiedBy>evangelia papoutsaki</cp:lastModifiedBy>
  <cp:revision>40</cp:revision>
  <dcterms:created xsi:type="dcterms:W3CDTF">2019-01-22T08:25:35Z</dcterms:created>
  <dcterms:modified xsi:type="dcterms:W3CDTF">2019-02-11T06:23:34Z</dcterms:modified>
</cp:coreProperties>
</file>